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64" r:id="rId3"/>
    <p:sldId id="257" r:id="rId4"/>
    <p:sldId id="258" r:id="rId5"/>
    <p:sldId id="262" r:id="rId6"/>
    <p:sldId id="260" r:id="rId7"/>
    <p:sldId id="263" r:id="rId8"/>
    <p:sldId id="261" r:id="rId9"/>
    <p:sldId id="269"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59" r:id="rId23"/>
    <p:sldId id="279" r:id="rId24"/>
    <p:sldId id="280" r:id="rId25"/>
    <p:sldId id="281"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42BC34E-4251-4571-9BCC-2F7E109C002B}" type="datetimeFigureOut">
              <a:rPr lang="en-US" smtClean="0"/>
              <a:t>3/1/2015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DF3CDEB-C042-4DD7-B77E-2977902135C2}" type="slidenum">
              <a:rPr lang="en-US" smtClean="0"/>
              <a:t>‹#›</a:t>
            </a:fld>
            <a:endParaRPr lang="en-US" dirty="0"/>
          </a:p>
        </p:txBody>
      </p:sp>
    </p:spTree>
    <p:extLst>
      <p:ext uri="{BB962C8B-B14F-4D97-AF65-F5344CB8AC3E}">
        <p14:creationId xmlns:p14="http://schemas.microsoft.com/office/powerpoint/2010/main" val="754389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57331D-6218-4AD2-A861-CEF17AFA596F}" type="datetimeFigureOut">
              <a:rPr lang="en-US" smtClean="0"/>
              <a:t>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B19676-82BE-42A7-B909-BCE5477E4F90}" type="slidenum">
              <a:rPr lang="en-US" smtClean="0"/>
              <a:t>‹#›</a:t>
            </a:fld>
            <a:endParaRPr lang="en-US" dirty="0"/>
          </a:p>
        </p:txBody>
      </p:sp>
    </p:spTree>
    <p:extLst>
      <p:ext uri="{BB962C8B-B14F-4D97-AF65-F5344CB8AC3E}">
        <p14:creationId xmlns:p14="http://schemas.microsoft.com/office/powerpoint/2010/main" val="30855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7331D-6218-4AD2-A861-CEF17AFA596F}" type="datetimeFigureOut">
              <a:rPr lang="en-US" smtClean="0"/>
              <a:t>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B19676-82BE-42A7-B909-BCE5477E4F90}" type="slidenum">
              <a:rPr lang="en-US" smtClean="0"/>
              <a:t>‹#›</a:t>
            </a:fld>
            <a:endParaRPr lang="en-US" dirty="0"/>
          </a:p>
        </p:txBody>
      </p:sp>
    </p:spTree>
    <p:extLst>
      <p:ext uri="{BB962C8B-B14F-4D97-AF65-F5344CB8AC3E}">
        <p14:creationId xmlns:p14="http://schemas.microsoft.com/office/powerpoint/2010/main" val="140146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7331D-6218-4AD2-A861-CEF17AFA596F}" type="datetimeFigureOut">
              <a:rPr lang="en-US" smtClean="0"/>
              <a:t>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B19676-82BE-42A7-B909-BCE5477E4F90}" type="slidenum">
              <a:rPr lang="en-US" smtClean="0"/>
              <a:t>‹#›</a:t>
            </a:fld>
            <a:endParaRPr lang="en-US" dirty="0"/>
          </a:p>
        </p:txBody>
      </p:sp>
    </p:spTree>
    <p:extLst>
      <p:ext uri="{BB962C8B-B14F-4D97-AF65-F5344CB8AC3E}">
        <p14:creationId xmlns:p14="http://schemas.microsoft.com/office/powerpoint/2010/main" val="629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7331D-6218-4AD2-A861-CEF17AFA596F}" type="datetimeFigureOut">
              <a:rPr lang="en-US" smtClean="0"/>
              <a:t>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B19676-82BE-42A7-B909-BCE5477E4F90}" type="slidenum">
              <a:rPr lang="en-US" smtClean="0"/>
              <a:t>‹#›</a:t>
            </a:fld>
            <a:endParaRPr lang="en-US" dirty="0"/>
          </a:p>
        </p:txBody>
      </p:sp>
    </p:spTree>
    <p:extLst>
      <p:ext uri="{BB962C8B-B14F-4D97-AF65-F5344CB8AC3E}">
        <p14:creationId xmlns:p14="http://schemas.microsoft.com/office/powerpoint/2010/main" val="415575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7331D-6218-4AD2-A861-CEF17AFA596F}" type="datetimeFigureOut">
              <a:rPr lang="en-US" smtClean="0"/>
              <a:t>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B19676-82BE-42A7-B909-BCE5477E4F90}" type="slidenum">
              <a:rPr lang="en-US" smtClean="0"/>
              <a:t>‹#›</a:t>
            </a:fld>
            <a:endParaRPr lang="en-US" dirty="0"/>
          </a:p>
        </p:txBody>
      </p:sp>
    </p:spTree>
    <p:extLst>
      <p:ext uri="{BB962C8B-B14F-4D97-AF65-F5344CB8AC3E}">
        <p14:creationId xmlns:p14="http://schemas.microsoft.com/office/powerpoint/2010/main" val="251318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57331D-6218-4AD2-A861-CEF17AFA596F}" type="datetimeFigureOut">
              <a:rPr lang="en-US" smtClean="0"/>
              <a:t>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B19676-82BE-42A7-B909-BCE5477E4F90}" type="slidenum">
              <a:rPr lang="en-US" smtClean="0"/>
              <a:t>‹#›</a:t>
            </a:fld>
            <a:endParaRPr lang="en-US" dirty="0"/>
          </a:p>
        </p:txBody>
      </p:sp>
    </p:spTree>
    <p:extLst>
      <p:ext uri="{BB962C8B-B14F-4D97-AF65-F5344CB8AC3E}">
        <p14:creationId xmlns:p14="http://schemas.microsoft.com/office/powerpoint/2010/main" val="252916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57331D-6218-4AD2-A861-CEF17AFA596F}" type="datetimeFigureOut">
              <a:rPr lang="en-US" smtClean="0"/>
              <a:t>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B19676-82BE-42A7-B909-BCE5477E4F90}" type="slidenum">
              <a:rPr lang="en-US" smtClean="0"/>
              <a:t>‹#›</a:t>
            </a:fld>
            <a:endParaRPr lang="en-US" dirty="0"/>
          </a:p>
        </p:txBody>
      </p:sp>
    </p:spTree>
    <p:extLst>
      <p:ext uri="{BB962C8B-B14F-4D97-AF65-F5344CB8AC3E}">
        <p14:creationId xmlns:p14="http://schemas.microsoft.com/office/powerpoint/2010/main" val="118565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57331D-6218-4AD2-A861-CEF17AFA596F}" type="datetimeFigureOut">
              <a:rPr lang="en-US" smtClean="0"/>
              <a:t>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B19676-82BE-42A7-B909-BCE5477E4F90}" type="slidenum">
              <a:rPr lang="en-US" smtClean="0"/>
              <a:t>‹#›</a:t>
            </a:fld>
            <a:endParaRPr lang="en-US" dirty="0"/>
          </a:p>
        </p:txBody>
      </p:sp>
    </p:spTree>
    <p:extLst>
      <p:ext uri="{BB962C8B-B14F-4D97-AF65-F5344CB8AC3E}">
        <p14:creationId xmlns:p14="http://schemas.microsoft.com/office/powerpoint/2010/main" val="371023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7331D-6218-4AD2-A861-CEF17AFA596F}" type="datetimeFigureOut">
              <a:rPr lang="en-US" smtClean="0"/>
              <a:t>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B19676-82BE-42A7-B909-BCE5477E4F90}" type="slidenum">
              <a:rPr lang="en-US" smtClean="0"/>
              <a:t>‹#›</a:t>
            </a:fld>
            <a:endParaRPr lang="en-US" dirty="0"/>
          </a:p>
        </p:txBody>
      </p:sp>
    </p:spTree>
    <p:extLst>
      <p:ext uri="{BB962C8B-B14F-4D97-AF65-F5344CB8AC3E}">
        <p14:creationId xmlns:p14="http://schemas.microsoft.com/office/powerpoint/2010/main" val="368669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7331D-6218-4AD2-A861-CEF17AFA596F}" type="datetimeFigureOut">
              <a:rPr lang="en-US" smtClean="0"/>
              <a:t>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B19676-82BE-42A7-B909-BCE5477E4F90}" type="slidenum">
              <a:rPr lang="en-US" smtClean="0"/>
              <a:t>‹#›</a:t>
            </a:fld>
            <a:endParaRPr lang="en-US" dirty="0"/>
          </a:p>
        </p:txBody>
      </p:sp>
    </p:spTree>
    <p:extLst>
      <p:ext uri="{BB962C8B-B14F-4D97-AF65-F5344CB8AC3E}">
        <p14:creationId xmlns:p14="http://schemas.microsoft.com/office/powerpoint/2010/main" val="75584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7331D-6218-4AD2-A861-CEF17AFA596F}" type="datetimeFigureOut">
              <a:rPr lang="en-US" smtClean="0"/>
              <a:t>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B19676-82BE-42A7-B909-BCE5477E4F90}" type="slidenum">
              <a:rPr lang="en-US" smtClean="0"/>
              <a:t>‹#›</a:t>
            </a:fld>
            <a:endParaRPr lang="en-US" dirty="0"/>
          </a:p>
        </p:txBody>
      </p:sp>
    </p:spTree>
    <p:extLst>
      <p:ext uri="{BB962C8B-B14F-4D97-AF65-F5344CB8AC3E}">
        <p14:creationId xmlns:p14="http://schemas.microsoft.com/office/powerpoint/2010/main" val="352495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7331D-6218-4AD2-A861-CEF17AFA596F}" type="datetimeFigureOut">
              <a:rPr lang="en-US" smtClean="0"/>
              <a:t>3/1/2015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19676-82BE-42A7-B909-BCE5477E4F90}" type="slidenum">
              <a:rPr lang="en-US" smtClean="0"/>
              <a:t>‹#›</a:t>
            </a:fld>
            <a:endParaRPr lang="en-US" dirty="0"/>
          </a:p>
        </p:txBody>
      </p:sp>
    </p:spTree>
    <p:extLst>
      <p:ext uri="{BB962C8B-B14F-4D97-AF65-F5344CB8AC3E}">
        <p14:creationId xmlns:p14="http://schemas.microsoft.com/office/powerpoint/2010/main" val="2568573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ae/url?sa=i&amp;rct=j&amp;q=&amp;esrc=s&amp;frm=1&amp;source=images&amp;cd=&amp;cad=rja&amp;docid=jSIcNj89sDkfEM&amp;tbnid=btxhwd8Ej55ehM:&amp;ved=0CAUQjRw&amp;url=http://www.telegraph.co.uk/culture/culturepicturegalleries/9010454/Quentin-Blake-Picture-Gallery.html?image=6&amp;ei=WslOUem4FoTYigf84IH4Cg&amp;bvm=bv.44158598,d.bmk&amp;psig=AFQjCNHF9j63lUC48CiyLm1p_jexYSe9aA&amp;ust=1364204101069563"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ae/url?sa=i&amp;rct=j&amp;q=&amp;esrc=s&amp;frm=1&amp;source=images&amp;cd=&amp;cad=rja&amp;docid=yKh7tTK7QD3AmM&amp;tbnid=m62FGb-fiaQpjM:&amp;ved=0CAUQjRw&amp;url=http://thinkingoutloud.wikispaces.com/Roald+Dahl&amp;ei=dM1OUY_WM-PliAfjnoCYDw&amp;bvm=bv.44158598,d.bmk&amp;psig=AFQjCNGlSf17RVg97KYEygfKQggjccxCPA&amp;ust=1364205174346974"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ae/url?sa=i&amp;rct=j&amp;q=&amp;esrc=s&amp;frm=1&amp;source=images&amp;cd=&amp;cad=rja&amp;docid=iC8lh3DRfgyidM&amp;tbnid=vhjWtqtnQAKCyM:&amp;ved=0CAUQjRw&amp;url=http://www.northlancshealth.nhs.uk/nlancs_info.asp?zoneID=HS&amp;catID=3&amp;ID=HSA6&amp;ei=rLtSUZ3BNq-uiQe0jIHwBw&amp;psig=AFQjCNHwG6dCtlhCWHWSNW_9WbcvY4k2fg&amp;ust=136446287719720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ae/url?sa=i&amp;rct=j&amp;q=&amp;esrc=s&amp;frm=1&amp;source=images&amp;cd=&amp;cad=rja&amp;docid=y04uh1LmLkmYZM&amp;tbnid=0uGSTOtDiB8i8M:&amp;ved=0CAUQjRw&amp;url=http://www.picture.gb.com/html/proddetail.php?prod=blake_quentin_fifty_coloured_balloons&amp;cat=88&amp;ei=DcBSUZD_G8qiigfRwYHYDQ&amp;bvm=bv.44342787,d.bmk&amp;psig=AFQjCNHk1L8tsarbAKCY35az7FPOC-JhlA&amp;ust=1364464008765057"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google.co.uk/url?sa=i&amp;rct=j&amp;q=swag+bag+with+stolen+words&amp;source=images&amp;cd=&amp;cad=rja&amp;docid=4Z1Lp3NkZQu9VM&amp;tbnid=W62GZjkzh0pisM:&amp;ved=&amp;url=http://www.cartoonstock.com/directory/s/swag_bag.asp&amp;ei=HHBqUc-SL8b4rQe7ooGwDg&amp;bvm=bv.45175338,d.bmk&amp;psig=AFQjCNH4GilSlpwXPiJFEvJazNu16KsJtw&amp;ust=136601641350269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ae/url?sa=i&amp;source=images&amp;cd=&amp;cad=rja&amp;docid=hi4hRq8ZXWdUFM&amp;tbnid=xAtIz3OFZh6YXM:&amp;ved=0CAgQjRwwAA&amp;url=http://www.templatesplus.org/missing-cat-poster.html&amp;ei=ikBqUaffD8vNrQeJuYC4CA&amp;psig=AFQjCNF0hxXGTtzVuDBNdeIPCYJpL3hzeQ&amp;ust=136600423434866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ae/url?sa=i&amp;rct=j&amp;q=&amp;esrc=s&amp;frm=1&amp;source=images&amp;cd=&amp;cad=rja&amp;docid=tN1XWUSp8ERWaM&amp;tbnid=7a12nAcBOwGmMM:&amp;ved=0CAUQjRw&amp;url=http://www.petersnbs.com/our--collage.html&amp;ei=pLZTUfH5KIrRlAWMvYHgCg&amp;bvm=bv.44342787,d.bmk&amp;psig=AFQjCNGiYH5XiRazndd7I5_SiA6JwDkzOg&amp;ust=1364527104853398"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google.ae/url?sa=i&amp;rct=j&amp;q=&amp;esrc=s&amp;frm=1&amp;source=images&amp;cd=&amp;cad=rja&amp;docid=X10ErF2zR85AjM&amp;tbnid=-XSfgFJumwaunM:&amp;ved=0CAUQjRw&amp;url=http://www.donardnationalschool.com/art.htm&amp;ei=Q7dTUZPJCIWKkwWm3ICQCg&amp;bvm=bv.44342787,d.bmk&amp;psig=AFQjCNGiYH5XiRazndd7I5_SiA6JwDkzOg&amp;ust=136452710485339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www.google.ae/url?sa=i&amp;rct=j&amp;q=&amp;esrc=s&amp;frm=1&amp;source=images&amp;cd=&amp;cad=rja&amp;docid=wKkQp9YVtDazLM&amp;tbnid=IrqKXJWM6DjUUM:&amp;ved=0CAUQjRw&amp;url=http://www.scottishcultureonline.com/events/around-the-world-in-song-with-wendy-carle-taylor/&amp;ei=xbtTUfmQF4jGkQX6_oDQBA&amp;bvm=bv.44342787,d.bmk&amp;psig=AFQjCNHJrDTgPUsHjdVV8FjPnpRU9U5S0Q&amp;ust=136452845033262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ae/url?sa=i&amp;rct=j&amp;q=&amp;esrc=s&amp;frm=1&amp;source=images&amp;cd=&amp;cad=rja&amp;docid=NWms4OF_Dal0XM&amp;tbnid=qXXn3aB9PBjTzM:&amp;ved=0CAUQjRw&amp;url=http://yasmeenshakoor.edublogs.org/2010/12/08/ielts-academic-writing-task-2-argumentative-essay/&amp;ei=oMJTUdO2LY7NkQWF0YHoBQ&amp;bvm=bv.44342787,d.bmk&amp;psig=AFQjCNHKb3BQUXzU6HXqA-9iF1-aWZHTLQ&amp;ust=1364530202452061"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www.google.ae/url?sa=i&amp;rct=j&amp;q=&amp;esrc=s&amp;frm=1&amp;source=images&amp;cd=&amp;cad=rja&amp;docid=eJochXESOpIunM&amp;tbnid=qBM14ESWTDaUUM:&amp;ved=0CAUQjRw&amp;url=http://www.roalddahlday.ca/twits.html&amp;ei=q8NTUYv6BIjXkgWq0oCoBg&amp;bvm=bv.44342787,d.bmk&amp;psig=AFQjCNGFx4EvqezXXqQF_n-tmCn6OsnA9A&amp;ust=136453047152497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uk/url?sa=i&amp;rct=j&amp;q=acting+out+The+Twits&amp;source=images&amp;cd=&amp;cad=rja&amp;docid=8h0lVraCaEQIjM&amp;tbnid=W0CiYUnCaYXYZM:&amp;ved=0CAUQjRw&amp;url=http://www.hittingthestage.com/the-twits-at-the-hawaii-theatre-center/&amp;ei=d1FRUdvnIoSXkQXozYD4Dw&amp;bvm=bv.44342787,d.bmk&amp;psig=AFQjCNEK9DKftZP0MTRh0Lqh_cBupQXZrQ&amp;ust=1364370159521059"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www.google.co.uk/url?sa=i&amp;rct=j&amp;q=acting+out+The+Twits&amp;source=images&amp;cd=&amp;cad=rja&amp;docid=XnlL4yxWqtGSHM&amp;tbnid=bMNJf2tJldzaKM:&amp;ved=0CAUQjRw&amp;url=http://www.welshicons.org.uk/news/drama/the-twits-by-roald-dahl-adapted-by-david-wood/&amp;ei=H1hRUfH-BYqGlAWQqoHQCQ&amp;bvm=bv.44342787,d.bmk&amp;psig=AFQjCNEK9DKftZP0MTRh0Lqh_cBupQXZrQ&amp;ust=1364370159521059"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google.ae/url?sa=i&amp;rct=j&amp;q=&amp;esrc=s&amp;frm=1&amp;source=images&amp;cd=&amp;cad=rja&amp;docid=UBCU1ylUh9xrTM&amp;tbnid=BpF-A5TRuipXaM:&amp;ved=0CAUQjRw&amp;url=http://09tristanb.edublogs.org/about-2/roald-dahl/&amp;ei=acpOUYbyD8qXiAfxkYCYDg&amp;bvm=bv.44158598,d.bmk&amp;psig=AFQjCNHF9j63lUC48CiyLm1p_jexYSe9aA&amp;ust=1364204101069563" TargetMode="External"/><Relationship Id="rId13"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5.jpeg"/><Relationship Id="rId12" Type="http://schemas.openxmlformats.org/officeDocument/2006/relationships/hyperlink" Target="http://www.google.ae/url?sa=i&amp;rct=j&amp;q=&amp;esrc=s&amp;frm=1&amp;source=images&amp;cd=&amp;cad=rja&amp;docid=Wu_oU70tJscoVM&amp;tbnid=ApmOLZ7oJaM2_M:&amp;ved=0CAUQjRw&amp;url=http://www.waterstones.com/waterstonesweb/products/david+wood/roald+dahl/the+twits3a+play/3434170/&amp;ei=Q81OUc3WDaiTiAetoIHICg&amp;bvm=bv.44158598,d.bmk&amp;psig=AFQjCNGlSf17RVg97KYEygfKQggjccxCPA&amp;ust=1364205174346974" TargetMode="External"/><Relationship Id="rId2" Type="http://schemas.openxmlformats.org/officeDocument/2006/relationships/hyperlink" Target="http://www.google.ae/url?sa=i&amp;rct=j&amp;q=&amp;esrc=s&amp;frm=1&amp;source=images&amp;cd=&amp;cad=rja&amp;docid=zo4lcIwKcssUPM&amp;tbnid=gN6XblbjUmsSOM:&amp;ved=0CAUQjRw&amp;url=http://cac.edublogs.org/2013/01/15/70/&amp;ei=DcpOUYXoK8ejigfEqYDwCQ&amp;bvm=bv.44158598,d.bmk&amp;psig=AFQjCNHF9j63lUC48CiyLm1p_jexYSe9aA&amp;ust=1364204101069563" TargetMode="External"/><Relationship Id="rId1" Type="http://schemas.openxmlformats.org/officeDocument/2006/relationships/slideLayout" Target="../slideLayouts/slideLayout2.xml"/><Relationship Id="rId6" Type="http://schemas.openxmlformats.org/officeDocument/2006/relationships/hyperlink" Target="http://www.google.ae/url?sa=i&amp;rct=j&amp;q=&amp;esrc=s&amp;frm=1&amp;source=images&amp;cd=&amp;cad=rja&amp;docid=DUhrqAYlqVHIlM&amp;tbnid=7hE3D1W6VGDZxM:&amp;ved=0CAUQjRw&amp;url=http://en.wikipedia.org/wiki/The_Twits&amp;ei=TspOUcKnK86ViAen14HQCg&amp;bvm=bv.44158598,d.bmk&amp;psig=AFQjCNHF9j63lUC48CiyLm1p_jexYSe9aA&amp;ust=1364204101069563" TargetMode="External"/><Relationship Id="rId11" Type="http://schemas.openxmlformats.org/officeDocument/2006/relationships/image" Target="../media/image37.jpeg"/><Relationship Id="rId5" Type="http://schemas.openxmlformats.org/officeDocument/2006/relationships/image" Target="../media/image34.gif"/><Relationship Id="rId10" Type="http://schemas.openxmlformats.org/officeDocument/2006/relationships/hyperlink" Target="http://www.google.ae/url?sa=i&amp;rct=j&amp;q=&amp;esrc=s&amp;frm=1&amp;source=images&amp;cd=&amp;cad=rja&amp;docid=rBXvgkfG-Of9tM&amp;tbnid=S5ts5v4OgiVaVM:&amp;ved=0CAUQjRw&amp;url=http://www.englishexercises.org/makeagame/viewgame.asp?id=1064&amp;ei=mspOUbHCOIiiiAfMmYGwCQ&amp;bvm=bv.44158598,d.bmk&amp;psig=AFQjCNHF9j63lUC48CiyLm1p_jexYSe9aA&amp;ust=1364204101069563" TargetMode="External"/><Relationship Id="rId4" Type="http://schemas.openxmlformats.org/officeDocument/2006/relationships/hyperlink" Target="http://www.google.ae/url?sa=i&amp;rct=j&amp;q=&amp;esrc=s&amp;frm=1&amp;source=images&amp;cd=&amp;cad=rja&amp;docid=9YPoG6mQqt0f1M&amp;tbnid=-XwBzzCWFr_fmM:&amp;ved=0CAUQjRw&amp;url=http://yasminclayson.wordpress.com/2013/03/08/206/&amp;ei=MMpOUZmOAeXUigfCn4HwCg&amp;bvm=bv.44158598,d.bmk&amp;psig=AFQjCNHF9j63lUC48CiyLm1p_jexYSe9aA&amp;ust=1364204101069563" TargetMode="External"/><Relationship Id="rId9"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uk/url?sa=i&amp;rct=j&amp;q=homemade+book&amp;source=images&amp;cd=&amp;cad=rja&amp;docid=KSCsIk_Hj0pEjM&amp;tbnid=uG7SC-i_B6uEcM:&amp;ved=0CAUQjRw&amp;url=http://krishnachavda.blogspot.com/2009/05/homemade-books.html&amp;ei=KiFQUarMC9GviQfRvoCQBA&amp;bvm=bv.44158598,d.bmk&amp;psig=AFQjCNFm_iUn566BgKtrzH18FJ3QMynsOQ&amp;ust=1364292205684294"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www.google.co.uk/url?sa=i&amp;rct=j&amp;q=the+twits&amp;source=images&amp;cd=&amp;cad=rja&amp;docid=DYJtNTcPDwVZvM&amp;tbnid=MKrQ7FjJBoq_BM:&amp;ved=0CAUQjRw&amp;url=http://littlelibraryofrescuedbooks.blogspot.com/2012/01/twits-by-roald-dahl.html&amp;ei=cSBQUfKpG8miiAfh64GQBw&amp;bvm=bv.44158598,d.bmk&amp;psig=AFQjCNEEVlJMwxDneeTUDfEu_6cmCp2C8A&amp;ust=136428286907382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4.jpeg"/><Relationship Id="rId2" Type="http://schemas.openxmlformats.org/officeDocument/2006/relationships/hyperlink" Target="http://www.google.ae/url?sa=i&amp;rct=j&amp;q=&amp;esrc=s&amp;frm=1&amp;source=images&amp;cd=&amp;cad=rja&amp;docid=ROT3LwpKXQ3ljM&amp;tbnid=aPGNRPZrf-ptNM:&amp;ved=0CAUQjRw&amp;url=http://www.cottonwoodstudio.co.nz/The-Twits&amp;ei=sstTUa6MJMyplQXXqIH4Cw&amp;bvm=bv.44342787,d.bmk&amp;psig=AFQjCNF8pArU0mAEdkwUb5rStVDhVOrNOg&amp;ust=1364532507409425" TargetMode="External"/><Relationship Id="rId1" Type="http://schemas.openxmlformats.org/officeDocument/2006/relationships/slideLayout" Target="../slideLayouts/slideLayout2.xml"/><Relationship Id="rId6" Type="http://schemas.openxmlformats.org/officeDocument/2006/relationships/hyperlink" Target="http://www.google.ae/url?sa=i&amp;rct=j&amp;q=&amp;esrc=s&amp;frm=1&amp;source=images&amp;cd=&amp;cad=rja&amp;docid=K5w8RuAFH4XpWM&amp;tbnid=DxyVgqobxcP0RM:&amp;ved=0CAUQjRw&amp;url=http://www.thehagueonline.com/arts_and_entertainment/top_events/2012-09-06/theatre-review-henry-v-the-twits-performed-by-illyria/14318&amp;ei=ov1TUfHREcejlQXo9IDwAw&amp;bvm=bv.44342787,d.bmk&amp;psig=AFQjCNF6FzgoZB8ZAPZGawAx2CHq7_LTJg&amp;ust=1364545258571018" TargetMode="External"/><Relationship Id="rId5" Type="http://schemas.openxmlformats.org/officeDocument/2006/relationships/image" Target="../media/image43.png"/><Relationship Id="rId4" Type="http://schemas.openxmlformats.org/officeDocument/2006/relationships/hyperlink" Target="http://www.google.ae/url?sa=i&amp;rct=j&amp;q=&amp;esrc=s&amp;frm=1&amp;source=images&amp;cd=&amp;cad=rja&amp;docid=aWtSL_1RZUCiVM&amp;tbnid=b0Dzx6mwiHi8TM:&amp;ved=0CAUQjRw&amp;url=http://peskashyak.blogspot.com/2011/07/twits.html&amp;ei=If1TUYq1JoaLkwWbpIC4BA&amp;bvm=bv.44342787,d.bmk&amp;psig=AFQjCNE3zZZnE8OgBRPe6xYR_-AIc9x0bg&amp;ust=136453642340336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ae/url?sa=i&amp;rct=j&amp;q=&amp;esrc=s&amp;frm=1&amp;source=images&amp;cd=&amp;cad=rja&amp;docid=vNPURGYMu6K0OM&amp;tbnid=oLmadBM4-7_TSM:&amp;ved=0CAUQjRw&amp;url=http://soundcloud.com/penguin-books/roald-dahl-the-twits-audiobook&amp;ei=0chOUZyON4XuiAedi4H4AQ&amp;bvm=bv.44158598,d.bmk&amp;psig=AFQjCNHF9j63lUC48CiyLm1p_jexYSe9aA&amp;ust=136420410106956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ae/url?sa=i&amp;rct=j&amp;q=&amp;esrc=s&amp;frm=1&amp;source=images&amp;cd=&amp;cad=rja&amp;docid=_SzKgPwPZ9atdM&amp;tbnid=O174zGfbE7K2-M:&amp;ved=0CAUQjRw&amp;url=http://www.coolandcontagious.com/2010_11_01_archive.html&amp;ei=R8tOUeX3FeWNiAeZz4CABg&amp;bvm=bv.44158598,d.bmk&amp;psig=AFQjCNHF9j63lUC48CiyLm1p_jexYSe9aA&amp;ust=1364204101069563"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ae/url?sa=i&amp;rct=j&amp;q=&amp;esrc=s&amp;frm=1&amp;source=images&amp;cd=&amp;cad=rja&amp;docid=wLfSx82TsXNvkM&amp;tbnid=82AklrpREMJ8ZM:&amp;ved=0CAUQjRw&amp;url=http://paulmcd.wordpress.com/tag/twits/&amp;ei=nMtOUemXJs-XiAeP1IHwCw&amp;bvm=bv.44158598,d.bmk&amp;psig=AFQjCNHF9j63lUC48CiyLm1p_jexYSe9aA&amp;ust=136420410106956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ae/url?sa=i&amp;rct=j&amp;q=&amp;esrc=s&amp;frm=1&amp;source=images&amp;cd=&amp;cad=rja&amp;docid=_glUlUhffameaM&amp;tbnid=YUI-RlKds7a_LM:&amp;ved=0CAUQjRw&amp;url=http://www.behance.net/gallery/The-Twits/5983481&amp;ei=KcxOUaXkEqzxiAfpy4FY&amp;bvm=bv.44158598,d.bmk&amp;psig=AFQjCNHF9j63lUC48CiyLm1p_jexYSe9aA&amp;ust=1364204101069563"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google.ae/url?sa=i&amp;rct=j&amp;q=&amp;esrc=s&amp;frm=1&amp;source=images&amp;cd=&amp;cad=rja&amp;docid=RbaCWJRiLhd8mM&amp;tbnid=OjB6sL-uwJY-uM:&amp;ved=0CAUQjRw&amp;url=http://funny-pictures.feedio.net/the-twits-roald-dahl-a-quentin-blake-illustration-yes/img413.imageshack.us*img413*909*beardff2.jpg/&amp;ei=WgBUUZO1Kcm0kgWlzoDoCA&amp;bvm=bv.44342787,d.bmk&amp;psig=AFQjCNF6FzgoZB8ZAPZGawAx2CHq7_LTJg&amp;ust=136454525857101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google.co.uk/url?sa=i&amp;rct=j&amp;q=The+Twits+frog&amp;source=images&amp;cd=&amp;cad=rja&amp;docid=aBT-7f65PQxUTM&amp;tbnid=-ArP99XcKknJaM:&amp;ved=0CAUQjRw&amp;url=http://www.frogsonice.com/froggy/animated.shtml&amp;ei=cNpPUci_KcmUiQfx6gE&amp;bvm=bv.44158598,d.bmk&amp;psig=AFQjCNHZUlO7oyiZBrORFnGX2eOhFgmJdA&amp;ust=136427415082792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worm+spaghetti+recipe&amp;source=images&amp;cd=&amp;cad=rja&amp;docid=CdeAQ7dOvo2BVM&amp;tbnid=KKmn4uJpgCjsCM:&amp;ved=0CAUQjRw&amp;url=http://octoberlicious.blogspot.com/2009/09/worms-with-oozing-eyeballs.html&amp;ei=rhxQUZuwONCRiQeN7YHoBA&amp;bvm=bv.44158598,d.bmk&amp;psig=AFQjCNEqmsw1_-5OqFxYCE4p9SnEKV2SJg&amp;ust=1364291105418138" TargetMode="External"/><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google.co.uk/url?sa=i&amp;rct=j&amp;q=worm+spaghetti+recipe&amp;source=images&amp;cd=&amp;cad=rja&amp;docid=Bscy9D8GGJYSoM&amp;tbnid=8BcQmun-dah92M:&amp;ved=0CAUQjRw&amp;url=http://hoken.sakura.tv/cacheqhm/worm-pasta&amp;ei=zRxQUbeHAtCRiQeN7YHoBA&amp;bvm=bv.44158598,d.bmk&amp;psig=AFQjCNEqmsw1_-5OqFxYCE4p9SnEKV2SJg&amp;ust=1364291105418138"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ae/url?sa=i&amp;rct=j&amp;q=&amp;esrc=s&amp;frm=1&amp;source=images&amp;cd=&amp;cad=rja&amp;docid=e4xiYcrmrwt9AM&amp;tbnid=zKzjQ8eNsRFYcM:&amp;ved=0CAUQjRw&amp;url=http://andydaly.wordpress.com/2011/04/17/the-twits/&amp;ei=GdFOUf-2D4S0iQfi4oHgDA&amp;bvm=bv.44158598,d.bmk&amp;psig=AFQjCNEWoYmADlFSjhMV0jELaOJcT4mbfA&amp;ust=1364206226744160"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co.uk/url?sa=i&amp;rct=j&amp;q=evil+scale&amp;source=images&amp;cd=&amp;cad=rja&amp;docid=mXb-X4TSAs_gNM&amp;tbnid=RKHUCxCG9-d2yM:&amp;ved=0CAUQjRw&amp;url=http://kwikblog.kwikmed.com/2013/01/25/the-scale-is-evil-getting-off-the-scale-to-measure-success/&amp;ei=6B5QUbz1EZCQiQfr-IH4Dw&amp;bvm=bv.44158598,d.bmk&amp;psig=AFQjCNEsuI1ffLJ38-SUS6PsapibaselFA&amp;ust=136429159903227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uk/url?sa=i&amp;rct=j&amp;q=acting+out+The+Twits&amp;source=images&amp;cd=&amp;cad=rja&amp;docid=XnlL4yxWqtGSHM&amp;tbnid=bMNJf2tJldzaKM:&amp;ved=0CAUQjRw&amp;url=http://www.maltainsideout.com/932/thoughts-on-theatre-for-kids/&amp;ei=-1VRUcfZKYvQkQXR5YCIBw&amp;bvm=bv.44342787,d.bmk&amp;psig=AFQjCNEK9DKftZP0MTRh0Lqh_cBupQXZrQ&amp;ust=1364370159521059"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Autofit/>
          </a:bodyPr>
          <a:lstStyle/>
          <a:p>
            <a:r>
              <a:rPr lang="en-US" sz="9600" dirty="0" smtClean="0">
                <a:latin typeface="Freestyle Script" pitchFamily="66" charset="0"/>
              </a:rPr>
              <a:t>The Twits</a:t>
            </a:r>
            <a:endParaRPr lang="en-US" sz="9600" dirty="0">
              <a:latin typeface="Freestyle Script" pitchFamily="66" charset="0"/>
            </a:endParaRPr>
          </a:p>
        </p:txBody>
      </p:sp>
      <p:sp>
        <p:nvSpPr>
          <p:cNvPr id="3" name="Subtitle 2"/>
          <p:cNvSpPr>
            <a:spLocks noGrp="1"/>
          </p:cNvSpPr>
          <p:nvPr>
            <p:ph type="subTitle" idx="1"/>
          </p:nvPr>
        </p:nvSpPr>
        <p:spPr>
          <a:xfrm>
            <a:off x="1188133" y="5676901"/>
            <a:ext cx="6400800" cy="876299"/>
          </a:xfrm>
        </p:spPr>
        <p:txBody>
          <a:bodyPr/>
          <a:lstStyle/>
          <a:p>
            <a:r>
              <a:rPr lang="en-US" dirty="0" smtClean="0">
                <a:solidFill>
                  <a:schemeClr val="tx1"/>
                </a:solidFill>
              </a:rPr>
              <a:t>2B’s Special Book Study </a:t>
            </a:r>
            <a:endParaRPr lang="en-US" dirty="0">
              <a:solidFill>
                <a:schemeClr val="tx1"/>
              </a:solidFill>
            </a:endParaRPr>
          </a:p>
        </p:txBody>
      </p:sp>
      <p:pic>
        <p:nvPicPr>
          <p:cNvPr id="2050" name="Picture 2" descr="http://i.telegraph.co.uk/multimedia/archive/02107/quentinblake15_2107428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538" y="1981200"/>
            <a:ext cx="5905500" cy="36957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thinkingoutloud.wikispaces.com/file/view/world_of_dahl.jpg/130817065/world_of_dah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81000"/>
            <a:ext cx="1646237" cy="149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744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8</a:t>
            </a:r>
            <a:br>
              <a:rPr lang="en-US" dirty="0" smtClean="0">
                <a:latin typeface="Freestyle Script" pitchFamily="66" charset="0"/>
              </a:rPr>
            </a:br>
            <a:r>
              <a:rPr lang="en-US" dirty="0" smtClean="0">
                <a:latin typeface="Freestyle Script" pitchFamily="66" charset="0"/>
              </a:rPr>
              <a:t>Walking stick tangram</a:t>
            </a:r>
            <a:endParaRPr lang="en-US" dirty="0">
              <a:latin typeface="Freestyle Script" pitchFamily="66" charset="0"/>
            </a:endParaRPr>
          </a:p>
        </p:txBody>
      </p:sp>
      <p:sp>
        <p:nvSpPr>
          <p:cNvPr id="3" name="TextBox 2"/>
          <p:cNvSpPr txBox="1"/>
          <p:nvPr/>
        </p:nvSpPr>
        <p:spPr>
          <a:xfrm>
            <a:off x="199292" y="1904999"/>
            <a:ext cx="4495800" cy="1938992"/>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Can you solve the walking stick tangram?</a:t>
            </a:r>
          </a:p>
          <a:p>
            <a:endParaRPr lang="en-US" sz="1200" dirty="0">
              <a:latin typeface="Comic Sans MS" pitchFamily="66" charset="0"/>
            </a:endParaRPr>
          </a:p>
          <a:p>
            <a:r>
              <a:rPr lang="en-US" sz="1200" dirty="0" smtClean="0">
                <a:latin typeface="Comic Sans MS" pitchFamily="66" charset="0"/>
              </a:rPr>
              <a:t>Cut out the pieces of the walking stick and then put it back together again. Make sure you think and talk about HOW you are solving the puzzle.</a:t>
            </a:r>
          </a:p>
          <a:p>
            <a:endParaRPr lang="en-US" sz="1200" dirty="0">
              <a:latin typeface="Comic Sans MS" pitchFamily="66" charset="0"/>
            </a:endParaRPr>
          </a:p>
          <a:p>
            <a:r>
              <a:rPr lang="en-US" sz="1200" dirty="0" smtClean="0">
                <a:latin typeface="Comic Sans MS" pitchFamily="66" charset="0"/>
              </a:rPr>
              <a:t>If you want more of a challenge, don’t look at the walking stick first! </a:t>
            </a:r>
          </a:p>
          <a:p>
            <a:endParaRPr lang="en-US" sz="1200" dirty="0">
              <a:latin typeface="Comic Sans MS" pitchFamily="66" charset="0"/>
            </a:endParaRPr>
          </a:p>
          <a:p>
            <a:endParaRPr lang="en-US" sz="1200" dirty="0">
              <a:latin typeface="Comic Sans MS" pitchFamily="66" charset="0"/>
            </a:endParaRPr>
          </a:p>
        </p:txBody>
      </p:sp>
      <p:sp>
        <p:nvSpPr>
          <p:cNvPr id="4" name="Explosion 2 3"/>
          <p:cNvSpPr/>
          <p:nvPr/>
        </p:nvSpPr>
        <p:spPr>
          <a:xfrm>
            <a:off x="4191000" y="1447800"/>
            <a:ext cx="4724400" cy="3276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709160" y="2562880"/>
            <a:ext cx="3352800" cy="1384995"/>
          </a:xfrm>
          <a:prstGeom prst="rect">
            <a:avLst/>
          </a:prstGeom>
          <a:noFill/>
        </p:spPr>
        <p:txBody>
          <a:bodyPr wrap="square" rtlCol="0">
            <a:spAutoFit/>
          </a:bodyPr>
          <a:lstStyle/>
          <a:p>
            <a:pPr algn="ctr"/>
            <a:r>
              <a:rPr lang="en-US" sz="2800" dirty="0">
                <a:latin typeface="Freestyle Script" pitchFamily="66" charset="0"/>
              </a:rPr>
              <a:t>t</a:t>
            </a:r>
            <a:r>
              <a:rPr lang="en-US" sz="2800" dirty="0" smtClean="0">
                <a:latin typeface="Freestyle Script" pitchFamily="66" charset="0"/>
              </a:rPr>
              <a:t>angram    puzzle    solve</a:t>
            </a:r>
          </a:p>
          <a:p>
            <a:pPr algn="ctr"/>
            <a:r>
              <a:rPr lang="en-US" sz="2800" dirty="0">
                <a:latin typeface="Freestyle Script" pitchFamily="66" charset="0"/>
              </a:rPr>
              <a:t>s</a:t>
            </a:r>
            <a:r>
              <a:rPr lang="en-US" sz="2800" dirty="0" smtClean="0">
                <a:latin typeface="Freestyle Script" pitchFamily="66" charset="0"/>
              </a:rPr>
              <a:t>trategy     method</a:t>
            </a:r>
          </a:p>
          <a:p>
            <a:pPr algn="ctr"/>
            <a:r>
              <a:rPr lang="en-US" sz="2800" dirty="0">
                <a:latin typeface="Freestyle Script" pitchFamily="66" charset="0"/>
              </a:rPr>
              <a:t>t</a:t>
            </a:r>
            <a:r>
              <a:rPr lang="en-US" sz="2800" dirty="0" smtClean="0">
                <a:latin typeface="Freestyle Script" pitchFamily="66" charset="0"/>
              </a:rPr>
              <a:t>rial and error    </a:t>
            </a:r>
            <a:endParaRPr lang="en-US" sz="2800" dirty="0">
              <a:latin typeface="Freestyle Script" pitchFamily="66"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88" t="21731" r="67789" b="11089"/>
          <a:stretch/>
        </p:blipFill>
        <p:spPr bwMode="auto">
          <a:xfrm rot="20435830">
            <a:off x="2535967" y="3581730"/>
            <a:ext cx="1991312" cy="276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1040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9</a:t>
            </a:r>
            <a:br>
              <a:rPr lang="en-US" dirty="0" smtClean="0">
                <a:latin typeface="Freestyle Script" pitchFamily="66" charset="0"/>
              </a:rPr>
            </a:br>
            <a:r>
              <a:rPr lang="en-US" dirty="0" smtClean="0">
                <a:latin typeface="Freestyle Script" pitchFamily="66" charset="0"/>
              </a:rPr>
              <a:t>Health </a:t>
            </a:r>
            <a:r>
              <a:rPr lang="en-US" dirty="0">
                <a:latin typeface="Freestyle Script" pitchFamily="66" charset="0"/>
              </a:rPr>
              <a:t>w</a:t>
            </a:r>
            <a:r>
              <a:rPr lang="en-US" dirty="0" smtClean="0">
                <a:latin typeface="Freestyle Script" pitchFamily="66" charset="0"/>
              </a:rPr>
              <a:t>arning poster for The Shrinks</a:t>
            </a:r>
            <a:endParaRPr lang="en-US" dirty="0">
              <a:latin typeface="Freestyle Script" pitchFamily="66" charset="0"/>
            </a:endParaRPr>
          </a:p>
        </p:txBody>
      </p:sp>
      <p:sp>
        <p:nvSpPr>
          <p:cNvPr id="3" name="TextBox 2"/>
          <p:cNvSpPr txBox="1"/>
          <p:nvPr/>
        </p:nvSpPr>
        <p:spPr>
          <a:xfrm>
            <a:off x="4191000" y="1600200"/>
            <a:ext cx="4495800" cy="461665"/>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Here’s an informative poster about flu. Can you design an informative poster about The Shrinks? </a:t>
            </a:r>
          </a:p>
        </p:txBody>
      </p:sp>
      <p:pic>
        <p:nvPicPr>
          <p:cNvPr id="7170" name="Picture 2" descr="https://encrypted-tbn0.gstatic.com/images?q=tbn:ANd9GcSVCzghPErN0d-t0dAEhQCvqLjRKUhOFHo3Iazd314zNyZsZ5e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1505">
            <a:off x="477439" y="1835629"/>
            <a:ext cx="3124200" cy="4393406"/>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2 4"/>
          <p:cNvSpPr/>
          <p:nvPr/>
        </p:nvSpPr>
        <p:spPr>
          <a:xfrm>
            <a:off x="3505200" y="2877353"/>
            <a:ext cx="5486400" cy="3581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00" y="4032332"/>
            <a:ext cx="3352800" cy="1384995"/>
          </a:xfrm>
          <a:prstGeom prst="rect">
            <a:avLst/>
          </a:prstGeom>
          <a:noFill/>
        </p:spPr>
        <p:txBody>
          <a:bodyPr wrap="square" rtlCol="0">
            <a:spAutoFit/>
          </a:bodyPr>
          <a:lstStyle/>
          <a:p>
            <a:pPr algn="ctr"/>
            <a:r>
              <a:rPr lang="en-US" sz="2800" dirty="0">
                <a:latin typeface="Freestyle Script" pitchFamily="66" charset="0"/>
              </a:rPr>
              <a:t>h</a:t>
            </a:r>
            <a:r>
              <a:rPr lang="en-US" sz="2800" dirty="0" smtClean="0">
                <a:latin typeface="Freestyle Script" pitchFamily="66" charset="0"/>
              </a:rPr>
              <a:t>ealth   warning   poster   informative   layout   heading   image   facts </a:t>
            </a:r>
            <a:endParaRPr lang="en-US" sz="2800" dirty="0">
              <a:latin typeface="Freestyle Script" pitchFamily="66" charset="0"/>
            </a:endParaRPr>
          </a:p>
        </p:txBody>
      </p:sp>
    </p:spTree>
    <p:extLst>
      <p:ext uri="{BB962C8B-B14F-4D97-AF65-F5344CB8AC3E}">
        <p14:creationId xmlns:p14="http://schemas.microsoft.com/office/powerpoint/2010/main" val="3664632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10</a:t>
            </a:r>
            <a:br>
              <a:rPr lang="en-US" dirty="0" smtClean="0">
                <a:latin typeface="Freestyle Script" pitchFamily="66" charset="0"/>
              </a:rPr>
            </a:br>
            <a:r>
              <a:rPr lang="en-US" dirty="0" smtClean="0">
                <a:latin typeface="Freestyle Script" pitchFamily="66" charset="0"/>
              </a:rPr>
              <a:t>Balloon Experiment</a:t>
            </a:r>
            <a:endParaRPr lang="en-US" dirty="0">
              <a:latin typeface="Freestyle Script" pitchFamily="66" charset="0"/>
            </a:endParaRPr>
          </a:p>
        </p:txBody>
      </p:sp>
      <p:sp>
        <p:nvSpPr>
          <p:cNvPr id="3" name="TextBox 2"/>
          <p:cNvSpPr txBox="1"/>
          <p:nvPr/>
        </p:nvSpPr>
        <p:spPr>
          <a:xfrm>
            <a:off x="199292" y="1904999"/>
            <a:ext cx="4495800" cy="830997"/>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What do you think will happen if you put a deflated balloon  with baking soda over a bottle of white vinegar?</a:t>
            </a:r>
            <a:endParaRPr lang="en-US" sz="1200" dirty="0">
              <a:latin typeface="Comic Sans MS" pitchFamily="66" charset="0"/>
            </a:endParaRPr>
          </a:p>
          <a:p>
            <a:endParaRPr lang="en-US" sz="1200" dirty="0">
              <a:latin typeface="Comic Sans MS" pitchFamily="66" charset="0"/>
            </a:endParaRPr>
          </a:p>
          <a:p>
            <a:r>
              <a:rPr lang="en-US" sz="1200" dirty="0" smtClean="0">
                <a:latin typeface="Comic Sans MS" pitchFamily="66" charset="0"/>
              </a:rPr>
              <a:t>Plan, predict, carry-out and write your findings!</a:t>
            </a:r>
          </a:p>
        </p:txBody>
      </p:sp>
      <p:pic>
        <p:nvPicPr>
          <p:cNvPr id="8194" name="Picture 2" descr="https://encrypted-tbn2.gstatic.com/images?q=tbn:ANd9GcSk11NTzqOgKQFy9cY8txArnAvUtYWfVnBYdyHnL_n13uaJbVoW">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400"/>
          <a:stretch/>
        </p:blipFill>
        <p:spPr bwMode="auto">
          <a:xfrm rot="334410">
            <a:off x="5645767" y="1729154"/>
            <a:ext cx="3024985"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2 4"/>
          <p:cNvSpPr/>
          <p:nvPr/>
        </p:nvSpPr>
        <p:spPr>
          <a:xfrm>
            <a:off x="70338" y="2877353"/>
            <a:ext cx="5486400" cy="3581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37138" y="4032332"/>
            <a:ext cx="3352800" cy="1384995"/>
          </a:xfrm>
          <a:prstGeom prst="rect">
            <a:avLst/>
          </a:prstGeom>
          <a:noFill/>
        </p:spPr>
        <p:txBody>
          <a:bodyPr wrap="square" rtlCol="0">
            <a:spAutoFit/>
          </a:bodyPr>
          <a:lstStyle/>
          <a:p>
            <a:pPr algn="ctr"/>
            <a:r>
              <a:rPr lang="en-US" sz="2800" dirty="0" smtClean="0">
                <a:latin typeface="Freestyle Script" pitchFamily="66" charset="0"/>
              </a:rPr>
              <a:t>experiment    baking soda    white vinegar   plan   predict   findings   record    observe    conclude     </a:t>
            </a:r>
            <a:endParaRPr lang="en-US" sz="2800" dirty="0">
              <a:latin typeface="Freestyle Script" pitchFamily="66" charset="0"/>
            </a:endParaRPr>
          </a:p>
        </p:txBody>
      </p:sp>
      <p:pic>
        <p:nvPicPr>
          <p:cNvPr id="819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6085" t="35000" r="51372" b="36187"/>
          <a:stretch/>
        </p:blipFill>
        <p:spPr bwMode="auto">
          <a:xfrm>
            <a:off x="4953000" y="4495800"/>
            <a:ext cx="1631966" cy="210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110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11</a:t>
            </a:r>
            <a:br>
              <a:rPr lang="en-US" dirty="0" smtClean="0">
                <a:latin typeface="Freestyle Script" pitchFamily="66" charset="0"/>
              </a:rPr>
            </a:br>
            <a:r>
              <a:rPr lang="en-US" dirty="0" smtClean="0">
                <a:latin typeface="Freestyle Script" pitchFamily="66" charset="0"/>
              </a:rPr>
              <a:t>Swag Bag Language</a:t>
            </a:r>
            <a:endParaRPr lang="en-US" dirty="0">
              <a:latin typeface="Freestyle Script" pitchFamily="66" charset="0"/>
            </a:endParaRPr>
          </a:p>
        </p:txBody>
      </p:sp>
      <p:sp>
        <p:nvSpPr>
          <p:cNvPr id="3" name="TextBox 2"/>
          <p:cNvSpPr txBox="1"/>
          <p:nvPr/>
        </p:nvSpPr>
        <p:spPr>
          <a:xfrm>
            <a:off x="4191000" y="1676400"/>
            <a:ext cx="4495800" cy="1015663"/>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Get your swag bag ready! In groups read parts of the book and steal words that you think have an effect on the reader. Quickly put them in the swag bag. </a:t>
            </a:r>
          </a:p>
          <a:p>
            <a:endParaRPr lang="en-US" sz="1200" dirty="0">
              <a:latin typeface="Comic Sans MS" pitchFamily="66" charset="0"/>
            </a:endParaRPr>
          </a:p>
          <a:p>
            <a:r>
              <a:rPr lang="en-US" sz="1200" dirty="0" smtClean="0">
                <a:latin typeface="Comic Sans MS" pitchFamily="66" charset="0"/>
              </a:rPr>
              <a:t>The group with the most interesting words will win! </a:t>
            </a:r>
            <a:endParaRPr lang="en-US" sz="1200" dirty="0">
              <a:latin typeface="Comic Sans MS" pitchFamily="66" charset="0"/>
            </a:endParaRPr>
          </a:p>
        </p:txBody>
      </p:sp>
      <p:pic>
        <p:nvPicPr>
          <p:cNvPr id="2050" name="Picture 2" descr="http://www.cartoonstock.com/newscartoons/cartoonists/rni/lowres/rnin1374l.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00" t="27514" r="3386"/>
          <a:stretch/>
        </p:blipFill>
        <p:spPr bwMode="auto">
          <a:xfrm>
            <a:off x="304800" y="2209800"/>
            <a:ext cx="3728872"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2 4"/>
          <p:cNvSpPr/>
          <p:nvPr/>
        </p:nvSpPr>
        <p:spPr>
          <a:xfrm>
            <a:off x="3505200" y="2934129"/>
            <a:ext cx="5486400" cy="3581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00" y="4089108"/>
            <a:ext cx="3352800" cy="1384995"/>
          </a:xfrm>
          <a:prstGeom prst="rect">
            <a:avLst/>
          </a:prstGeom>
          <a:noFill/>
        </p:spPr>
        <p:txBody>
          <a:bodyPr wrap="square" rtlCol="0">
            <a:spAutoFit/>
          </a:bodyPr>
          <a:lstStyle/>
          <a:p>
            <a:pPr algn="ctr"/>
            <a:r>
              <a:rPr lang="en-US" sz="2800" dirty="0">
                <a:latin typeface="Freestyle Script" pitchFamily="66" charset="0"/>
              </a:rPr>
              <a:t>l</a:t>
            </a:r>
            <a:r>
              <a:rPr lang="en-US" sz="2800" dirty="0" smtClean="0">
                <a:latin typeface="Freestyle Script" pitchFamily="66" charset="0"/>
              </a:rPr>
              <a:t>anguage     audience    effect</a:t>
            </a:r>
          </a:p>
          <a:p>
            <a:pPr algn="ctr"/>
            <a:r>
              <a:rPr lang="en-US" sz="2800" dirty="0" smtClean="0">
                <a:latin typeface="Freestyle Script" pitchFamily="66" charset="0"/>
              </a:rPr>
              <a:t>adjective    adverb     noun </a:t>
            </a:r>
          </a:p>
          <a:p>
            <a:pPr algn="ctr"/>
            <a:r>
              <a:rPr lang="en-US" sz="2800" dirty="0">
                <a:latin typeface="Freestyle Script" pitchFamily="66" charset="0"/>
              </a:rPr>
              <a:t>v</a:t>
            </a:r>
            <a:r>
              <a:rPr lang="en-US" sz="2800" dirty="0" smtClean="0">
                <a:latin typeface="Freestyle Script" pitchFamily="66" charset="0"/>
              </a:rPr>
              <a:t>erb    because   simile  </a:t>
            </a:r>
            <a:endParaRPr lang="en-US" sz="2800" dirty="0">
              <a:latin typeface="Freestyle Script" pitchFamily="66" charset="0"/>
            </a:endParaRPr>
          </a:p>
        </p:txBody>
      </p:sp>
    </p:spTree>
    <p:extLst>
      <p:ext uri="{BB962C8B-B14F-4D97-AF65-F5344CB8AC3E}">
        <p14:creationId xmlns:p14="http://schemas.microsoft.com/office/powerpoint/2010/main" val="2736577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12</a:t>
            </a:r>
            <a:br>
              <a:rPr lang="en-US" dirty="0" smtClean="0">
                <a:latin typeface="Freestyle Script" pitchFamily="66" charset="0"/>
              </a:rPr>
            </a:br>
            <a:r>
              <a:rPr lang="en-US" dirty="0" smtClean="0">
                <a:latin typeface="Freestyle Script" pitchFamily="66" charset="0"/>
              </a:rPr>
              <a:t>Make a monkey in a cage</a:t>
            </a:r>
            <a:endParaRPr lang="en-US" dirty="0">
              <a:latin typeface="Freestyle Script" pitchFamily="66" charset="0"/>
            </a:endParaRPr>
          </a:p>
        </p:txBody>
      </p:sp>
      <p:sp>
        <p:nvSpPr>
          <p:cNvPr id="3" name="TextBox 2"/>
          <p:cNvSpPr txBox="1"/>
          <p:nvPr/>
        </p:nvSpPr>
        <p:spPr>
          <a:xfrm>
            <a:off x="533400" y="1676400"/>
            <a:ext cx="4495800" cy="1015663"/>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Draw and cut a circle from thick white card, with a diameter of about 15cm. On one side draw a monkey and a cage on the other side. With a hole punch, punch two holes in the circle  wither side of the monkey’s arms. Make sure the monkey is upside down, just like poor Muggle-Wump!</a:t>
            </a:r>
            <a:endParaRPr lang="en-US" sz="1200" dirty="0">
              <a:latin typeface="Comic Sans MS" pitchFamily="66"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75" t="34423" r="45478" b="25807"/>
          <a:stretch/>
        </p:blipFill>
        <p:spPr bwMode="auto">
          <a:xfrm rot="335791">
            <a:off x="4595731" y="3085596"/>
            <a:ext cx="4387194" cy="238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xplosion 2 4"/>
          <p:cNvSpPr/>
          <p:nvPr/>
        </p:nvSpPr>
        <p:spPr>
          <a:xfrm>
            <a:off x="70338" y="2877353"/>
            <a:ext cx="5486400" cy="3581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37138" y="4032332"/>
            <a:ext cx="3352800" cy="1384995"/>
          </a:xfrm>
          <a:prstGeom prst="rect">
            <a:avLst/>
          </a:prstGeom>
          <a:noFill/>
        </p:spPr>
        <p:txBody>
          <a:bodyPr wrap="square" rtlCol="0">
            <a:spAutoFit/>
          </a:bodyPr>
          <a:lstStyle/>
          <a:p>
            <a:pPr algn="ctr"/>
            <a:r>
              <a:rPr lang="en-US" sz="2800" dirty="0" smtClean="0">
                <a:latin typeface="Freestyle Script" pitchFamily="66" charset="0"/>
              </a:rPr>
              <a:t>cardboard    string     hole punch</a:t>
            </a:r>
          </a:p>
          <a:p>
            <a:pPr algn="ctr"/>
            <a:r>
              <a:rPr lang="en-US" sz="2800" dirty="0">
                <a:latin typeface="Freestyle Script" pitchFamily="66" charset="0"/>
              </a:rPr>
              <a:t>t</a:t>
            </a:r>
            <a:r>
              <a:rPr lang="en-US" sz="2800" dirty="0" smtClean="0">
                <a:latin typeface="Freestyle Script" pitchFamily="66" charset="0"/>
              </a:rPr>
              <a:t>wist    spin    monkey     cage</a:t>
            </a:r>
          </a:p>
          <a:p>
            <a:pPr algn="ctr"/>
            <a:r>
              <a:rPr lang="en-US" sz="2800" dirty="0">
                <a:latin typeface="Freestyle Script" pitchFamily="66" charset="0"/>
              </a:rPr>
              <a:t>t</a:t>
            </a:r>
            <a:r>
              <a:rPr lang="en-US" sz="2800" dirty="0" smtClean="0">
                <a:latin typeface="Freestyle Script" pitchFamily="66" charset="0"/>
              </a:rPr>
              <a:t>wirl    design   </a:t>
            </a:r>
            <a:endParaRPr lang="en-US" sz="2800" dirty="0">
              <a:latin typeface="Freestyle Script" pitchFamily="66" charset="0"/>
            </a:endParaRPr>
          </a:p>
        </p:txBody>
      </p:sp>
    </p:spTree>
    <p:extLst>
      <p:ext uri="{BB962C8B-B14F-4D97-AF65-F5344CB8AC3E}">
        <p14:creationId xmlns:p14="http://schemas.microsoft.com/office/powerpoint/2010/main" val="2356483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13</a:t>
            </a:r>
            <a:br>
              <a:rPr lang="en-US" dirty="0" smtClean="0">
                <a:latin typeface="Freestyle Script" pitchFamily="66" charset="0"/>
              </a:rPr>
            </a:br>
            <a:r>
              <a:rPr lang="en-US" dirty="0" smtClean="0">
                <a:latin typeface="Freestyle Script" pitchFamily="66" charset="0"/>
              </a:rPr>
              <a:t>Create a missing boys poster</a:t>
            </a:r>
            <a:endParaRPr lang="en-US" dirty="0">
              <a:latin typeface="Freestyle Script" pitchFamily="66" charset="0"/>
            </a:endParaRPr>
          </a:p>
        </p:txBody>
      </p:sp>
      <p:sp>
        <p:nvSpPr>
          <p:cNvPr id="3" name="TextBox 2"/>
          <p:cNvSpPr txBox="1"/>
          <p:nvPr/>
        </p:nvSpPr>
        <p:spPr>
          <a:xfrm>
            <a:off x="222738" y="1524000"/>
            <a:ext cx="4495800" cy="1015663"/>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The boys parents are worried Mr. Twit has them up and tree and their mums and dads don’t know where they are. They have spoken to the police and decided to put missing posters around the town. Can you design an eye-catching poster to help find the boys?</a:t>
            </a:r>
            <a:endParaRPr lang="en-US" sz="1200" dirty="0">
              <a:latin typeface="Comic Sans MS" pitchFamily="66" charset="0"/>
            </a:endParaRPr>
          </a:p>
        </p:txBody>
      </p:sp>
      <p:pic>
        <p:nvPicPr>
          <p:cNvPr id="1026" name="Picture 2" descr="http://www.finetemplates.org/wp-content/uploads/2012/06/Missing-Cat-Post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0736">
            <a:off x="5481782" y="1961719"/>
            <a:ext cx="3068811" cy="4124326"/>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2 4"/>
          <p:cNvSpPr/>
          <p:nvPr/>
        </p:nvSpPr>
        <p:spPr>
          <a:xfrm>
            <a:off x="89095" y="2539663"/>
            <a:ext cx="5486400" cy="3581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5895" y="3694642"/>
            <a:ext cx="3352800" cy="1384995"/>
          </a:xfrm>
          <a:prstGeom prst="rect">
            <a:avLst/>
          </a:prstGeom>
          <a:noFill/>
        </p:spPr>
        <p:txBody>
          <a:bodyPr wrap="square" rtlCol="0">
            <a:spAutoFit/>
          </a:bodyPr>
          <a:lstStyle/>
          <a:p>
            <a:pPr algn="ctr"/>
            <a:r>
              <a:rPr lang="en-US" sz="2800" dirty="0">
                <a:latin typeface="Freestyle Script" pitchFamily="66" charset="0"/>
              </a:rPr>
              <a:t>h</a:t>
            </a:r>
            <a:r>
              <a:rPr lang="en-US" sz="2800" dirty="0" smtClean="0">
                <a:latin typeface="Freestyle Script" pitchFamily="66" charset="0"/>
              </a:rPr>
              <a:t>eading      reward     eye-catching     informative     contact information   </a:t>
            </a:r>
            <a:endParaRPr lang="en-US" sz="2800" dirty="0">
              <a:latin typeface="Freestyle Script" pitchFamily="66" charset="0"/>
            </a:endParaRPr>
          </a:p>
        </p:txBody>
      </p:sp>
    </p:spTree>
    <p:extLst>
      <p:ext uri="{BB962C8B-B14F-4D97-AF65-F5344CB8AC3E}">
        <p14:creationId xmlns:p14="http://schemas.microsoft.com/office/powerpoint/2010/main" val="3621091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14</a:t>
            </a:r>
            <a:br>
              <a:rPr lang="en-US" dirty="0" smtClean="0">
                <a:latin typeface="Freestyle Script" pitchFamily="66" charset="0"/>
              </a:rPr>
            </a:br>
            <a:r>
              <a:rPr lang="en-US" dirty="0" smtClean="0">
                <a:latin typeface="Freestyle Script" pitchFamily="66" charset="0"/>
              </a:rPr>
              <a:t>Collage the Roly-Poly Bird</a:t>
            </a:r>
            <a:endParaRPr lang="en-US" dirty="0">
              <a:latin typeface="Freestyle Script" pitchFamily="66" charset="0"/>
            </a:endParaRPr>
          </a:p>
        </p:txBody>
      </p:sp>
      <p:sp>
        <p:nvSpPr>
          <p:cNvPr id="3" name="TextBox 2"/>
          <p:cNvSpPr txBox="1"/>
          <p:nvPr/>
        </p:nvSpPr>
        <p:spPr>
          <a:xfrm>
            <a:off x="4343400" y="1600200"/>
            <a:ext cx="4495800" cy="1015663"/>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Collect lots of different types of materials; sweet wrappers, tin foil, feathers, shells, newspaper, magazines, bottle tops…</a:t>
            </a:r>
          </a:p>
          <a:p>
            <a:endParaRPr lang="en-US" sz="1200" dirty="0">
              <a:latin typeface="Comic Sans MS" pitchFamily="66" charset="0"/>
            </a:endParaRPr>
          </a:p>
          <a:p>
            <a:r>
              <a:rPr lang="en-US" sz="1200" dirty="0" smtClean="0">
                <a:latin typeface="Comic Sans MS" pitchFamily="66" charset="0"/>
              </a:rPr>
              <a:t>Use a range of materials to collage the Roly-Poly bird.</a:t>
            </a:r>
            <a:endParaRPr lang="en-US" sz="1200" dirty="0">
              <a:latin typeface="Comic Sans MS" pitchFamily="66" charset="0"/>
            </a:endParaRPr>
          </a:p>
        </p:txBody>
      </p:sp>
      <p:pic>
        <p:nvPicPr>
          <p:cNvPr id="10246" name="Picture 6" descr="http://www.petersnbs.com/images/DSCF109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92152">
            <a:off x="355906" y="1465818"/>
            <a:ext cx="319087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encrypted-tbn3.gstatic.com/images?q=tbn:ANd9GcR8tPYSwREHH2CXtlIOHoAEqgX5fpAu1Mv4fclUS52cL6jNP0qyiQ">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102">
            <a:off x="1304751" y="3259089"/>
            <a:ext cx="2099157" cy="3428058"/>
          </a:xfrm>
          <a:prstGeom prst="rect">
            <a:avLst/>
          </a:prstGeom>
          <a:noFill/>
          <a:extLst>
            <a:ext uri="{909E8E84-426E-40DD-AFC4-6F175D3DCCD1}">
              <a14:hiddenFill xmlns:a14="http://schemas.microsoft.com/office/drawing/2010/main">
                <a:solidFill>
                  <a:srgbClr val="FFFFFF"/>
                </a:solidFill>
              </a14:hiddenFill>
            </a:ext>
          </a:extLst>
        </p:spPr>
      </p:pic>
      <p:sp>
        <p:nvSpPr>
          <p:cNvPr id="8" name="Explosion 2 7"/>
          <p:cNvSpPr/>
          <p:nvPr/>
        </p:nvSpPr>
        <p:spPr>
          <a:xfrm>
            <a:off x="3505200" y="3061421"/>
            <a:ext cx="5486400" cy="3581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343400" y="4280621"/>
            <a:ext cx="3352800" cy="954107"/>
          </a:xfrm>
          <a:prstGeom prst="rect">
            <a:avLst/>
          </a:prstGeom>
          <a:noFill/>
        </p:spPr>
        <p:txBody>
          <a:bodyPr wrap="square" rtlCol="0">
            <a:spAutoFit/>
          </a:bodyPr>
          <a:lstStyle/>
          <a:p>
            <a:pPr algn="ctr"/>
            <a:r>
              <a:rPr lang="en-US" sz="2800" dirty="0" smtClean="0">
                <a:latin typeface="Freestyle Script" pitchFamily="66" charset="0"/>
              </a:rPr>
              <a:t>collage    materials     glue    stick      layer    rip     </a:t>
            </a:r>
            <a:endParaRPr lang="en-US" sz="2800" dirty="0">
              <a:latin typeface="Freestyle Script" pitchFamily="66" charset="0"/>
            </a:endParaRPr>
          </a:p>
        </p:txBody>
      </p:sp>
    </p:spTree>
    <p:extLst>
      <p:ext uri="{BB962C8B-B14F-4D97-AF65-F5344CB8AC3E}">
        <p14:creationId xmlns:p14="http://schemas.microsoft.com/office/powerpoint/2010/main" val="551225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15</a:t>
            </a:r>
            <a:br>
              <a:rPr lang="en-US" dirty="0" smtClean="0">
                <a:latin typeface="Freestyle Script" pitchFamily="66" charset="0"/>
              </a:rPr>
            </a:br>
            <a:r>
              <a:rPr lang="en-US" dirty="0" smtClean="0">
                <a:latin typeface="Freestyle Script" pitchFamily="66" charset="0"/>
              </a:rPr>
              <a:t>Research Muggle-Wump’s home country</a:t>
            </a:r>
            <a:endParaRPr lang="en-US" dirty="0">
              <a:latin typeface="Freestyle Script" pitchFamily="66" charset="0"/>
            </a:endParaRPr>
          </a:p>
        </p:txBody>
      </p:sp>
      <p:sp>
        <p:nvSpPr>
          <p:cNvPr id="3" name="TextBox 2"/>
          <p:cNvSpPr txBox="1"/>
          <p:nvPr/>
        </p:nvSpPr>
        <p:spPr>
          <a:xfrm>
            <a:off x="199292" y="1904999"/>
            <a:ext cx="4495800" cy="1200329"/>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What do you know about where Muggle-Wump comes from? Can you find reference in the book to which country the monkeys originate from?</a:t>
            </a:r>
          </a:p>
          <a:p>
            <a:endParaRPr lang="en-US" sz="1200" dirty="0">
              <a:latin typeface="Comic Sans MS" pitchFamily="66" charset="0"/>
            </a:endParaRPr>
          </a:p>
          <a:p>
            <a:r>
              <a:rPr lang="en-US" sz="1200" dirty="0" smtClean="0">
                <a:latin typeface="Comic Sans MS" pitchFamily="66" charset="0"/>
              </a:rPr>
              <a:t>Use books and the internet to explore facts about the country.</a:t>
            </a:r>
            <a:endParaRPr lang="en-US" sz="1200" dirty="0">
              <a:latin typeface="Comic Sans MS" pitchFamily="66" charset="0"/>
            </a:endParaRPr>
          </a:p>
        </p:txBody>
      </p:sp>
      <p:pic>
        <p:nvPicPr>
          <p:cNvPr id="11266" name="Picture 2" descr="http://www.scottishcultureonline.com/wp-content/uploads/2013/03/cartoon-world.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123" y="1447800"/>
            <a:ext cx="3552825" cy="3629025"/>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2 6"/>
          <p:cNvSpPr/>
          <p:nvPr/>
        </p:nvSpPr>
        <p:spPr>
          <a:xfrm>
            <a:off x="28135" y="3061421"/>
            <a:ext cx="5486400" cy="3581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66335" y="4280621"/>
            <a:ext cx="3352800" cy="1384995"/>
          </a:xfrm>
          <a:prstGeom prst="rect">
            <a:avLst/>
          </a:prstGeom>
          <a:noFill/>
        </p:spPr>
        <p:txBody>
          <a:bodyPr wrap="square" rtlCol="0">
            <a:spAutoFit/>
          </a:bodyPr>
          <a:lstStyle/>
          <a:p>
            <a:pPr algn="ctr"/>
            <a:r>
              <a:rPr lang="en-US" sz="2800" dirty="0">
                <a:latin typeface="Freestyle Script" pitchFamily="66" charset="0"/>
              </a:rPr>
              <a:t>g</a:t>
            </a:r>
            <a:r>
              <a:rPr lang="en-US" sz="2800" dirty="0" smtClean="0">
                <a:latin typeface="Freestyle Script" pitchFamily="66" charset="0"/>
              </a:rPr>
              <a:t>eography   population    land use     traditions      culture    distance     size </a:t>
            </a:r>
            <a:endParaRPr lang="en-US" sz="2800" dirty="0">
              <a:latin typeface="Freestyle Script" pitchFamily="66" charset="0"/>
            </a:endParaRPr>
          </a:p>
        </p:txBody>
      </p:sp>
    </p:spTree>
    <p:extLst>
      <p:ext uri="{BB962C8B-B14F-4D97-AF65-F5344CB8AC3E}">
        <p14:creationId xmlns:p14="http://schemas.microsoft.com/office/powerpoint/2010/main" val="1955170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16</a:t>
            </a:r>
            <a:br>
              <a:rPr lang="en-US" dirty="0" smtClean="0">
                <a:latin typeface="Freestyle Script" pitchFamily="66" charset="0"/>
              </a:rPr>
            </a:br>
            <a:r>
              <a:rPr lang="en-US" dirty="0" smtClean="0">
                <a:latin typeface="Freestyle Script" pitchFamily="66" charset="0"/>
              </a:rPr>
              <a:t>Write a new rhyming warning</a:t>
            </a:r>
            <a:endParaRPr lang="en-US" dirty="0">
              <a:latin typeface="Freestyle Script" pitchFamily="66" charset="0"/>
            </a:endParaRPr>
          </a:p>
        </p:txBody>
      </p:sp>
      <p:sp>
        <p:nvSpPr>
          <p:cNvPr id="3" name="TextBox 2"/>
          <p:cNvSpPr txBox="1"/>
          <p:nvPr/>
        </p:nvSpPr>
        <p:spPr>
          <a:xfrm>
            <a:off x="199292" y="1904999"/>
            <a:ext cx="4495800" cy="461665"/>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The Roly-Poly word is tired of singing the same old rhyme. Can you help to write a new version? Make sure it rhymes!</a:t>
            </a:r>
            <a:endParaRPr lang="en-US" sz="1200" dirty="0">
              <a:latin typeface="Comic Sans MS" pitchFamily="66" charset="0"/>
            </a:endParaRPr>
          </a:p>
        </p:txBody>
      </p:sp>
      <p:sp>
        <p:nvSpPr>
          <p:cNvPr id="4" name="TextBox 3"/>
          <p:cNvSpPr txBox="1"/>
          <p:nvPr/>
        </p:nvSpPr>
        <p:spPr>
          <a:xfrm rot="353531">
            <a:off x="4686401" y="4628026"/>
            <a:ext cx="3949116" cy="1631216"/>
          </a:xfrm>
          <a:prstGeom prst="rect">
            <a:avLst/>
          </a:prstGeom>
          <a:noFill/>
          <a:ln w="38100">
            <a:solidFill>
              <a:schemeClr val="accent6">
                <a:lumMod val="50000"/>
              </a:schemeClr>
            </a:solidFill>
          </a:ln>
        </p:spPr>
        <p:txBody>
          <a:bodyPr wrap="square" rtlCol="0">
            <a:spAutoFit/>
          </a:bodyPr>
          <a:lstStyle/>
          <a:p>
            <a:r>
              <a:rPr lang="en-US" sz="2000" dirty="0" smtClean="0">
                <a:latin typeface="Chiller" pitchFamily="82" charset="0"/>
              </a:rPr>
              <a:t>‘There’s sticky stuff now on the cage and the tree!</a:t>
            </a:r>
          </a:p>
          <a:p>
            <a:r>
              <a:rPr lang="en-US" sz="2000" dirty="0" smtClean="0">
                <a:latin typeface="Chiller" pitchFamily="82" charset="0"/>
              </a:rPr>
              <a:t>If you land on either, you’ll  never be free!</a:t>
            </a:r>
          </a:p>
          <a:p>
            <a:r>
              <a:rPr lang="en-US" sz="2000" dirty="0" smtClean="0">
                <a:latin typeface="Chiller" pitchFamily="82" charset="0"/>
              </a:rPr>
              <a:t>So fly away! Fly away! Stay up high!</a:t>
            </a:r>
          </a:p>
          <a:p>
            <a:r>
              <a:rPr lang="en-US" sz="2000" dirty="0" smtClean="0">
                <a:latin typeface="Chiller" pitchFamily="82" charset="0"/>
              </a:rPr>
              <a:t>Or you’ll finish up tomorrow in a hot Bird Pie!’</a:t>
            </a:r>
            <a:endParaRPr lang="en-US" sz="2000" dirty="0">
              <a:latin typeface="Chiller" pitchFamily="82" charset="0"/>
            </a:endParaRPr>
          </a:p>
        </p:txBody>
      </p:sp>
      <p:sp>
        <p:nvSpPr>
          <p:cNvPr id="5" name="Explosion 2 4"/>
          <p:cNvSpPr/>
          <p:nvPr/>
        </p:nvSpPr>
        <p:spPr>
          <a:xfrm>
            <a:off x="-7034" y="2762543"/>
            <a:ext cx="5486400" cy="3581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66335" y="4076084"/>
            <a:ext cx="3352800" cy="954107"/>
          </a:xfrm>
          <a:prstGeom prst="rect">
            <a:avLst/>
          </a:prstGeom>
          <a:noFill/>
        </p:spPr>
        <p:txBody>
          <a:bodyPr wrap="square" rtlCol="0">
            <a:spAutoFit/>
          </a:bodyPr>
          <a:lstStyle/>
          <a:p>
            <a:pPr algn="ctr"/>
            <a:r>
              <a:rPr lang="en-US" sz="2800" dirty="0" smtClean="0">
                <a:latin typeface="Freestyle Script" pitchFamily="66" charset="0"/>
              </a:rPr>
              <a:t>rhyme      warning       poem </a:t>
            </a:r>
          </a:p>
          <a:p>
            <a:pPr algn="ctr"/>
            <a:r>
              <a:rPr lang="en-US" sz="2800" dirty="0">
                <a:latin typeface="Freestyle Script" pitchFamily="66" charset="0"/>
              </a:rPr>
              <a:t>c</a:t>
            </a:r>
            <a:r>
              <a:rPr lang="en-US" sz="2800" dirty="0" smtClean="0">
                <a:latin typeface="Freestyle Script" pitchFamily="66" charset="0"/>
              </a:rPr>
              <a:t>atchy     informative        </a:t>
            </a:r>
            <a:endParaRPr lang="en-US" sz="2800" dirty="0">
              <a:latin typeface="Freestyle Script" pitchFamily="66"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939992">
            <a:off x="5992709" y="2261707"/>
            <a:ext cx="2009553" cy="1507165"/>
          </a:xfrm>
          <a:prstGeom prst="rect">
            <a:avLst/>
          </a:prstGeom>
        </p:spPr>
      </p:pic>
    </p:spTree>
    <p:extLst>
      <p:ext uri="{BB962C8B-B14F-4D97-AF65-F5344CB8AC3E}">
        <p14:creationId xmlns:p14="http://schemas.microsoft.com/office/powerpoint/2010/main" val="1608787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17</a:t>
            </a:r>
            <a:br>
              <a:rPr lang="en-US" dirty="0" smtClean="0">
                <a:latin typeface="Freestyle Script" pitchFamily="66" charset="0"/>
              </a:rPr>
            </a:br>
            <a:r>
              <a:rPr lang="en-US" dirty="0" smtClean="0">
                <a:latin typeface="Freestyle Script" pitchFamily="66" charset="0"/>
              </a:rPr>
              <a:t>Debate whether glue was the right way to go…</a:t>
            </a:r>
            <a:endParaRPr lang="en-US" dirty="0">
              <a:latin typeface="Freestyle Script" pitchFamily="66" charset="0"/>
            </a:endParaRPr>
          </a:p>
        </p:txBody>
      </p:sp>
      <p:sp>
        <p:nvSpPr>
          <p:cNvPr id="3" name="TextBox 2"/>
          <p:cNvSpPr txBox="1"/>
          <p:nvPr/>
        </p:nvSpPr>
        <p:spPr>
          <a:xfrm>
            <a:off x="4343400" y="1600200"/>
            <a:ext cx="4495800" cy="1938992"/>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Was it humane to glue The Twits to the floor? Was it fair? Do two wrongs make a right? Should they have been imprisoned instead?</a:t>
            </a:r>
          </a:p>
          <a:p>
            <a:endParaRPr lang="en-US" sz="1200" dirty="0">
              <a:latin typeface="Comic Sans MS" pitchFamily="66" charset="0"/>
            </a:endParaRPr>
          </a:p>
          <a:p>
            <a:r>
              <a:rPr lang="en-US" sz="1200" dirty="0" smtClean="0">
                <a:latin typeface="Comic Sans MS" pitchFamily="66" charset="0"/>
              </a:rPr>
              <a:t>Split the class in two. One side should think of reasons why gluing The Twits was the right action to take and the other side needs to think of reasons that gluing them to the ceiling was the wrong cause of action. Then set up the classroom with the opposing sides at different ends and see who wins the debate!</a:t>
            </a:r>
            <a:endParaRPr lang="en-US" sz="1200" dirty="0">
              <a:latin typeface="Comic Sans MS" pitchFamily="66" charset="0"/>
            </a:endParaRPr>
          </a:p>
        </p:txBody>
      </p:sp>
      <p:pic>
        <p:nvPicPr>
          <p:cNvPr id="12290" name="Picture 2" descr="http://yasmeenshakoor.edublogs.org/files/2010/12/for_and_against-1h016z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35" y="1643932"/>
            <a:ext cx="2422965" cy="256214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MREBMUExQVFBQWGBgYFhgYGB8dGhwcGhgYHBwZGRwYHSYeHBslHBcYIi8gIycpLSwvGx4xNTEqNSYrLCkBCQoKDgwOGg8PGiwkHyUsLC0sLy4sLCkuLCwsLC0sLCwsLCwsLCwqLCwsLCwsLCwsLCwsLCksLCwsLCwsLCksLP/AABEIAOEA4AMBIgACEQEDEQH/xAAbAAEAAgMBAQAAAAAAAAAAAAAABQYDBAcCAf/EAEUQAAIBAgQEAwQGCAMGBwAAAAECAwARBBIhMQUGE0EiUWEjMnGBBxRCUpGhM2JygrHB0fAkQ6IVg5KywvEWNGNkk7Ph/8QAGQEBAAMBAQAAAAAAAAAAAAAAAAECAwQF/8QAKxEAAgICAgEEAQEJAAAAAAAAAAECEQMhEjFBBBMiUWEyBSNCcYGSwfDx/9oADAMBAAIRAxEAPwDuNKUoBSlKAUpSgFKUoBSlKAUpSgFKUoBSlKAUpSgFKUoBSlKAUpSgFKUoBSlKAUpSgFKUoBSlKAUpSgFKUoBSlKAUpSgFKUoBSlKAUpSgFKUoBSlKAUpSgFKUoBSlRfMc0iwExEh8yAEdvEN77gmwI9aAlKVUuG8xzpBiXnCuYspTKdWB8NiAN7rfTfMRYWFSnLnM8eMV8gKshs6tuNBrp2vcA97GgJmlYWxaCRYywDsCyr3IUgEj4Zh+NZqAUpSgFKUoBSlKAUpSgFKUoBSlYsTiFjRnY2VVLMfQC5/IUBqR8egbEHDh/agE5bG2mXMA1spYZluoNxmFwL1IVyvgU7x4/CdQF+pNiCzX9x5kZsviPuXDKAPug7nXqlQnYFKVgxuKEUTyHZFZj8FBJ/hUg5zz5xt5sYkWHncJBE7yGCSxEufKobIbFlCP4G011FZuH/SRi3hXNhVEmoLvJlU66MEUMdRqVzaHuag+EcDhmgiM0d5SqMz3KvdvG3jQht2Pepx+XXiOHWHEE9SZUySosjFMpZyshsRlRWYFgxuFBOtqtPHKOwnZtS8QxM0JZ8YYS11XpRqAG7ZQwZ3PoG1qV5VwmODBp55JI8pBEscaux0ysoiAMYGtw5YnTRe83gOERw6qLvaxc6sR5X7D0Fh6Vu1RIkUpSpIIbi4xgJMLR5PLKc+2ouSV8yPD5C3eqf8A+IMQ/Uiz5+nKMwJUHwssjKAQHFvdGtvkK6TWlj+DRTWLoMw91xow0I0Ya7MdNtTcUBScbOFbMreCQXHYaXIJvtYF/mR5VOcsvDGHdnjRny6FlBIAJDEE31BsPMKDtaoTmDgcoVokgkmNr+AoqsCwu3jbfTVQptfyYV5jWTFNJeJTKjKrTIFurW1SZVOd8twCQqEfjQkkuZ+JQ4iOOSF1kCTdNmU+6cpYWI/XSOx9b1rcK5mkWKSORyckcao1vFqSC+t7mxvb9T1qAxHLcmEKtMrZic3gcvG1iSVQuMwNixy6XP3goI84mcdaNbEAo9mOgJDILfNQTrQgu/JfMf1iLpuWEyAEq/vFSqMDvdrB1Usd2Bqy1UOReGjNLibe/ZFb7wUC7A7EaKARp4CRvc2+gFKVXeP82HDzCGOEyydIzEs4jjEYbITmIJLXI0CncXI0oCxUqv8AKXNgxyyXj6TxlbjOHUq4urKwAuDYjYag1YKAUpSgFKUoBVZ5+xuXDLEDY4iRY/3QDJJ+KRsv7wqzVw/nPDTT8ZlCyusiSKFsxAig6MRZrEZfEZGC21LEn7JpTekCUw/McCzws4kMcUwZ5At0QDPFnbUMUErKpYKVvm10rrgrmuEwKLD0gAYzH0yp2KZSMh8xYn8Se9S3K3MRgCYXFNcaJBOdnGyxyH7Mo0AJ0ft4ritHicERdl0qvc/zW4fMt7dXJD8ppFja3rlZqsNVX6RG/wAPCv3sTD/pLP8A9F6pFW0iSHhWyjb8tPQVO8GiEmJRhtFAbD1mcAn42gP/ABGq/CRa1WXlFbiZv11QfBUU/wDNI1dOforEsFKUrlLClKUAqL5h4m+HhLooJ2uQzAfFUGY+XYXtcjepSlAVr6rjpxG/ViisVYZVDXBUZh3FjcjQnYG9THD+HdO7MQ0je+4XLmttoCQNP6962+mL3tra1+9vKvhk1sflQHjF4RJUKOoZT2/MEeRB1B7VRBylL9ZljkxKhSFMAyIQ6AnqCRD9rxKLgAbEDcCz8f4C2JKZZSmUg2tcaXvYE5bm9jmVtPLW+nh+TeH9YHIrzRg3zOS1mN9RexW50FrDYWoDW5V5XeGdpm9kTmUoCrK638O0a2Iyqbjfyq0Y3HRwxtJK6oii7MxsAPUmvcECooVFCqBYACwA8gBtVL5o4fiMVjMhhaSKJY2gB8MJcls0kjajMllAWzEXJAN7iGyVs2sZzVJMPYhokOzsvtWH6qH9GCO8gzfqDeuf4vhwnxrpBB9axTKHMk8peONSct3LsSbEe6o/Cr5LwSKAA4t2mdr5IYxZWIsSAoOZwO5dsnchar3NnMRw+JwcyQPhkjPSn9mrq0DvGQqGHMoIZfduG1Nr31pxb2y/KK0jd5Z4LPwucSSTnER4grHPpbpPe0Tr/wClmYoVAAXOp2BNXPivMcGGsJH8R2RVZ3PrkQFretrVQeaOKyY3CEYSdEilQqWH6QyFQRBa1gCpu5uCgBvtY1/AcmzJJLiJZjh0VNRG3vZFytK5bNfMouS12JOuwvdFMrUToOO+keNFJWCZvLNkVfmcxYf8NVFvprljnfPDHJABtFm6i21ZrtZXUXCk+DUG17GoZo3kJV5cSsJHulkDMunvMsfsxr7urajY3A1ZeDYctmEKWsAqs7tex7lyfwUAabVWUqOfm/Jen+mqAWBgcE6WzoT8hGXP42qz8qc74biKsYWIdbZo3FnANrNa+qm4sw0+elUTA8PglCpJEuVSGVSosDtpbbcj+ta/OGE+rTR4jCBYsSCmVwoUMWZYyjZdGQg2K200ItpVFk+zRStHY6rfNfJwxTLNE5hxUalUfdWW9+nKv2kv5WIvcHzlOAcXGKw0cwUrnGqndWBKsp87MGF/SpCtk/KLnM+GY5maWKVOlPCwWRdSLkXVkbTMjAEi4B0OlSMkSyKVezBhlZWGhB7EdxWT6Q8C0OXHRgnpjJiQN3gzXv8AtRm7j0LjvWDDzhlBBzAi4tqCCLg+ddcJclsqyZ5P4m13wsjF3iCtG7e88LEhS193QqUY97Kx1atDn6a8+DjuNDNKf3UEY/8AuNeeHIy4zDSLl16sDg3vleMyhgfRsOBr941pcexYm4hIQbrCiwjuMxOeS3wvGPipHas4x/eUiX0YL2O9vPS3zq0chrKcGJJRlaV5JVXuEdiYwfXJlJ+NU7E4rPIsAA9q6w37gSaMR6hC5+IrqSqALDarZ30iIn2lKVzFhSlKAUpSgFKUoCM4rxOLA4aWeVnMaXY3OZvEwAUXP3iALmwvuBVT4L9LuAxU8aOkkDt+haZFs2ZsoCMpJGY3HkbEXrc5/wAWJQMH9hxmnP6l/DHrsXKm5GoVDsWU1Hct8DixkeeRVfCg5YY8oyPlBQym32QbqgFhpm1OXLXlui6has6Ezgbm3aobmTmIYVRlClyCTmbKqKCAXc2JtdlUAaksB5kc6+kvg8keHSCCeQoxaZUmkv0/q4B9jKxz5j1FARi/oVtYyHLHAZMz4rFMWxE7CR1+xGQLKFFz4gDa/bUDvebMpviZcFBjJ5JZJJjGrm6sIgkxXtGM7OI4huAQGJuTY7x3NsWIXCT4dzJMzqrYaUJ4mdXVuk/TGUSAgENYBh5FTe7Rrb++1enHkdf77E1F/RhbuyCwUDoolxBDSWOwACBjmYDL4SzNqzDcgDZRUHzbxLPCkQuOrJGh/ZzBm2uNQtvnU/xSUgHU/wBnyqqcw4kKsN9R1Rf5RyG/yIBt6VbwUbbZgnlAARRZdLAee23cAedZoIxfQGtCFG3YG5/IeWnl/G9THDISBc6+Wo/PSuayKMkkIA2+f9L1tYHlV8XhHxC+KaOYfVgWsuWJgsq6mwMjCUEnyj+6KxSzKhzSKTGoLMAdSFBYgW1BNrD1qycR5gTg3DYEezT5AFjB959C7G2oQO2++oAuSBVscOUrN8fRsrxWHhGDhinfPKQTkjF3d2Ys5RTay5mPiYgDS5qs4n6V8R1PDFh417LJIS5+JGUL8g3zqnSxz4l3mxLMXk3A0Nuykg3VR2RTYd8xJJkMNw2JRYIn4DX473r1IenSXyM5Znejp/K/N8WPV0K9OZR7SJje6nTOpt44zte2h0IHencuxKkTKh9l1JeiDraLqN0wD3GUC1+1hVK41hxFljjsnWZAlms0Lh1YvGVN1VkDgrtextfa4YDFBEVdlAAW2mg9LbUhi4yZqp2iRxvGJMNInSjDvkbLmYAZ5CqJpYs1h1WIA2ViSLVoYbNFGCQGc2ud7sdWYnRrk3JPck1hkjEmOln36SJBFvYFl6kp8tpEHzPnWLj+LKLvY7j4nQbfM1fHDbf2TJ6K5xDi0wxI6TsjRsWDLYkuVK/avoEYn4uPK9SvDeacYhzDEzE31VmVx+DqdPgR8aq/CJMyGUgjMSc1r/8AYDb4LUjgJyzlU8Z0A9oi3JFwq5iMx1G1960cYNW/JzOUr0dh5c5rMxSObIGkBMUi6LJl1ZCjEtHKo1KXYEeJWIvazVxnhU2cFIy6TI6uEYC6zJcxXHZS3gLDQhmFyL113h2OWaJJF911Vx8GAI/I15+SHB66OqEuS2bNKUrMuKUpQCsWKxCxozsbKqlmPkALk/gKy1o8cwDT4aWJGCM6FQxFwL+YBBI7GxGhoCkYDCnGT5W3k9riD5I3uw38yoCfso3cg1LcTwKcLRpsOloXYdTDrYDO2gaAHRZGOUdPRWNvdOpnuCcFXDRlQczMxd3IsWY7n0GwA7AKO1V3nSFsTisLhxfpxhsRLb09nGt+xOaQ/u3G1USpFpTrZSeDyRcSxsmOlcJ0LKIrnKAhNpHMmwJF7AL7tzrVkXmiEi8ayzL96OJ2Q/BgoVv3Sal/qwHuhQO9u+lhf4DSvLxgi1h/T+nyqDklLk7Zp4PmaCRsoYo+pyOrI1u9lcBiPUaVtNis22g/j+OtRPFOGLIuVwSN1I0KsNmU7qwPenCMV/lykdRWKXNhn0zKwHqupA2IYbCrIqZ+JRDKPUjc+hql87m0UJ7ieI289SN/nV64ggyHNcW108xf51RecZFKRJqCZI2Bt2EiA7nU+IaVYr5PcWtTWHjygAaaVF8FIdQ1mGimxGov8P61JmQBSSddLAbtcna2mnrXI1RZGGfDyySQ9KJpSsiSOoIXwx3fUn7OdUB30JsCbCqbgeJS42QYjESmR7C7HQA7gKF0VUDaAd2Y71e8LNaQEXBBHofyqg8PlyROoUD2kqgg62EjX+HYfjXd6FqUmiZ/GBNibMPDr56/9tK2cKD8D5X/AJAVghjVIlJNrC+uouda18Px3DuQokBZr6gG2nqAR5211sa9ZtHOkzR5mhUSBzcEBbWt4btbPYfdsN9asfCMWZI0YixI8QPY7Ea973qL5gw/Y7MhUna/p+dYeQsaZI5WN83ULH1LBf5g1RumbY32XDA4QXOVB4iW07kgA+myr+FVXnPFN7TICco8r62318h/A1ccPMVR2BtYb+p3P4A1ROMSl2Ci95CFGndiARr6E1C8msmSvKfLPWjiMg9kircEaOVG1h2uNfO3xqwcU4NmN4o0Z0s0jPcoliencKRma+Yj7gF+63kuCRBcPGBtbT4X8rfMjzJqb5AZXwryaZ5J5zJ6FZWjAPwSNB8q58mSuhGBSZAcRAZAqx4vDlgCDfLIgDAFvtRv4TY7gg6ECr/ydY4VSvuZpMnohkYqNewUgfKo7mXlEszSYZVVpEMcqiy30ISQXsMy5iCDa4I18IBmuWeEHCYSGBmzsiAM33m3Y/C5NvS1c+SfKqNIxolKUpWRcUpSgFKUoDDjMUIo3kb3UVmPwUEn8hVE5O4jJicMuIl1kmZn0GwLEKB6BQAD5AHvV6x2EWaKSNr5ZFZGtvZgQbetjVK4fxBo5BhpwC4BCSr+jlC7kd0e2pQ+pUsBpWRnk6JMuLG9v4/wrAcQPPXy7/lWLE8LaZj1XPTvZY0JUEebsviY+gIUeTb1qz8p4a3/AJeH/wCNb/iBmHx3rMxNuWxGpsPXf+tVnjfAHklTEJfPChKAfadWVk28x1EN+0lSEnDJItYZDYf5crMyfusbyIfmwH3a3OG48OCCCkiWzI1rrfY3GjKbGzDQ69wQJtg1ziA8WcG6uoYeoIuPyNUzm6EEKe6ozC/6s2HJH4Xq1cPUqk8VjaKVwn7DqsqjzsvUKj0UVBcwcPkkaNkBsiSlj2N+lZTm01Ab00rXwV8m1gMHksc19NrW/nWz0GZgqqWJOlh8LXqM4Jjg8MXmUQn45RUkcc6e4xS5F8rEE722t5muJrk6ZdPie8ciRYmSNSbK1tfMAXOnreqFwTCtKM2pUsx013djb03q0cUxmSOSQ6lVLG5vsL69/wAa0uVo1TBrci+W7C97fIbV6P7PjxlNkTfJInuXOVjjJ0WbWBAJJVto1z7OM37NlZ2A0KhOz1XubOAfVMcVe15ZZ5xkBChW8KqB6A2PreurfR4jHARzSfpMR7Zu2jACMW7WiWMfKqp9Mye2wGguRiB8rRG35VtDI5ZbZpOKUNFV4o90jN9cm/xt5/CoTlF1glljldUDt4CTYXFzlOpAutiPPz7VKz4hEWMvYhQEAv71ybLr53A8vhUXw7ARBJ8NMs0S5WfqjMVXe0bqpaJlyZSrErYkjNtW2fJwpmWGN2W7iHMKIohdwMyFg1iRuFAJ7ZgWsSQNPUVXk4RNJEJ2LRMxCwqNPFKRGshvcjKrk28/KvHC+HRYiCFhNCq5I4pY2ZBIqxSM0spu18uQXsATe1tBrv4zGxmXrZkDZ16Vjn6KqWAR1UG8rFyekNc2XshNZRzcm0bSj5LnhcQsUPTW+WJAB8FXTf0FWjkOOEYGPoi17mQ2sWl06jHzJa+vpbtVD/2plhkeaMx5le6ZgWC2Pvds1uwvY6V0DkfhDYXh+Hhc3dUu/wC2xLOPjmZqjOloYydpSlcpqKUpQClKUApSlAYsVPkRmtfKCbedhe1c6weZUiVjmbrQszH7zSjMR3taR1HaxtV45gmCwNra/wDIFrf6a51xXiYgRGZiqdWMtbdgpz5B5FigUW7sO9ZyezOfaJ7iHMIjk6axtIQbOQVVVNgct2YZmsQbDbuQdK15OecGr5JJOi9vdmULf9l1JRtuzad6hsHGXKrlLSt9kbs51Y6mwBYsxJ0Av88XNfBWw31cYross75FCBvC4BYXL6NtYNZTft5QZ9rotEc8c4zwPHIvfK1x8NNL+hrXbDe0D5TmClQQfssQbHsdVBF9tfM1DctIkEmIlaXKjIrOGa2qBryWOuiAgn0WpLjXFirqiWJADSszAKik6XJHvGxsum1yQLXKipiwYvNiv24+/nBH2HwqG5nxhiwjWALSWiX4tcX89Bc1KfX47/pUDNbZlu2mmxudNqrPPeJCfVbnTqn/AJGF9NdzWjetFTzw+MAKBsAAB8PjW7jWNgPIE/3retXh2HDMPIeY0+HnrWxi38Zt5D+/zrBIhvREcbmU4cpI2RHaNWcnRVd1DH5LmO1YMTicuFfKRlEbWPplOtSRaIYjB9Ynp/WYy+mYWAc2I+4Wyhr7Amt/mXkA4SKeFDmjcN9XzMFGVlb2ZdyFzo1rBiMykEXKtbt9LNQ5J+TRRuKZ13gkiNhoDGCIzGmQEWOXKMtx20tpXP8A6YQTLgRtYzG9/NNvy/Kr/wADb/DQ+kaDTbRQNL9tND5WrmH05YorLg1DW0kYj4WUH/WanB+tGuX9LKpEIpi4do2C2RlkV+mCWdfEykFPEFGY/eU7VgxCrhzMs8ELPa6TI+VcuQ2XwoqSTEA2LDUlSQdb/OA4yOWJuoMCXPvvKjyN4fCvgRdBv4yfQ6mox8QsPVdBCVysgyOWhlvcZQoUhHA8YDFT4PtamqZpuUyccUoktieMvhCqJiIEvmzg5JGBVApzZcKpzHKote5NidLmtjl7gqmOJ3ljw+gkBjJaRAR+kdj4Irgi7Pc62XJ7teuXWhkOIhw8YjWVYlBvmcIEVZsqt4s7EsL+FQTcnQVkxfEWUqoUCISMI0dfbqBfQRqOhGfes1i4UDUWrng5Un5/3+f+TV7N6PERzgxk57AA+I3Ktax1Oa7D511bkvDqmBgVfdANt/vtqb63+Ncb5bdUmYEKhAVsua7WuMzMdf4n412rlVf8Fhza2aNWt+2M3/VXf6j+Ewx+SVpSlcpqKUpQClKUApSlAVjnPF26UYPvZmb4LlA/Nvyql46bQliFRLk/LuRVh5okLY5hY+GJbfNmJ/PT5VEcG4S0+MiVypjX2hW+rsp+0B9lbqfVmX7uuT2zCW2WzkrgJhi6sotNINjvGn2U+P2m9dNlFYfpPwYk4ZKTvG0UinyKSobj5Zh8CatYquc/SD6i6E26hCD5HO3+hGrTpG1UjlHG1vh5L6m2VR5k6dtha5PkATU8eS+pJmxUxnQOWENgIiSLZmFyWOgAvYABQNBUXjcB9YiEaW6zsOkbnwlAXdtO3TSRSP1+9XOBmsC1s1hmttfvludr1mkcy0iPxHBYQjII4umRYoEGWx9BVO515eH1N2QyM0VmUvIzWVSLgZidlub76Ve8c4C6Em/e386jcTEJEZDswII9CLH+Na0VumU/kjiwkgALXkQ2a+/exuddQP41JTS5ixufzt+VaHD+HLBjHjRTkSCBXewszrsbDQHJv/d8b3AJOt/SsWqYn3oztEXbPckICuUaFg5RSRfva9h3Jrp/NvPi4aX6tGqSTkZjnayIDsWsCzHY5Rbcai4rnHKmLj/2hhkkdERAZ5C7BQMvuXzEfaYEW1uL6AaxfG5+visTigb9WdwrXH6NfZpb0sin510elh7ktmqfCBesVxvFzkZsQ0ewtGRGLnvfcDbdjXP+YuKTYmPCMXeZosOqSNuTIfG12A8mRbnuhvrWTC8deMWPiA/EfPyr2vGIo42ZFCr4rC1hc331G53tXpeyotSXgyc+SpldAi6AMvWWR2LxZFjZGUKBrtIut76+WlxcfcPx2ZoGVpRIFOeNHLWVlKkFWYatqfAx8QzjTTNt8YxcS4QRqsccqPmfIi2k1sCJVu2Ugv4PAo7A2NoThcDs/g1UtawI3a6rYFgM4DG3kbGvKnO25M7Iqkki38JRcYpeOZ8LCgJkiVQyK0lgEw4LE53J+yFtcWBJqW4nwPEPZGM80hjCyIvTCRxEjJBdVAUlcrPlygr5jLVPlRMW3hjSFEUlBkILKB4yzgWzKoBHvalRYktUzisacHHGpN4g5Lwq8bJGc1zHIqF3cAgLeRhc/ZJ0rKUXar+pdPWzzwVwrzIAw6hEY6aO4F75mDAEyEJdr98u2tdsw3OWGCgKmICKBb/Dy6ADyClrW9K53wvEyTEzsBGz2KqCCwFgNXPvHwjRQLAAa2q1cNxoa19GBFviNe4/KvQcHOCk9a6+jCNJtIu2Cx0c0ayRurowurKbgj0IrPXPsNP08dJImdRaGSUKWETl5GhlYp7ufKYpCQL3j3sxv0GuZpp0zQUpSoApSlAKUpQFY5v4M7LJPGygiCRHDLe6WL+E9mzKBfyLd7Vp8v4lIlxWKk/RwplBG9gvVkt53vGPitXF0BBB2Ohqlcw4M4XhkeHYh2eQKxAyhvE0p08jky/OqteSGvJi4f8ASJPm9thAVY+HoShnUG2jrKEGncqx+Ftax86cwRYiCIRswdJ1EkTKUlUNFMBmRwCATsbWPYmq1i8q5b302GwrQ5gxEmIihaKWK0DEozW0AJzDqAXVdwV2IFiAQCIuzLnembmJwS5QWLJkOZXVyjobEZg4IsbMd9PMEVs8CxeJm60KFcRJA5XqkdOMx5VKNf7Tt4vCFA0JzWtVQx3H16xdoI5QivGUZyY5YnNwysoGoaMAHszCumYTEjB4UsUVWzI0wFgAXdFc6X8KKbDfRBqSS1RHRpjxclsrvGuHY4vEBLGrAxZ/AMqiWVYlW2pLEl297aM7XFSXC+CYozSo0kDpG4QkK6t4oo5BYEsNOpY6309dLLjLYbOyKWlmkQAOTq5ARRe3hRVXMbDQBjvWi/H5PqcLhUOIxCIVQAlQzBbyG/8AloDmJJ7AXuRVrNfYgc0n4kGmxBuuVnRsxOoHTAKuMoKMuSxB1F61vqRxBVnYpHuFFwXHmdQVXaw3O+lbXNyGTGYpGIZZJ4QHHksMRfa2uXLcW+16VI4rFrGhdrAKCbn+Gvrpas8i1aORrjNo88L4YsJzwHpSA3zKdTpYX3Ow/vvXONYY4eKCO50Zr3tr4fMC5GbXUm1yBppUtwmSQhXZgxKq2YC3vKCR8NTatHnSS8mHv3Dk32+yN6j01rKuLE3p2avD8BLJHNKkReKNghK3zglcxKg6MLEXXQntXmEqYtwR94HS3q2lq7B9FPAQvCvGBfEM0jedmAygnzUAW8qpX0g8nfVp4nXIGmZgwAuGyi5kt2YaA6a5l+NetDPcmmUlipaKJHdssQkRQQHJMrNGRmuqv4SI2BvqdLk+dq3cHgAytAxw8bZEYMZlPUAlJ6avHmVHBJF7E2yi1hevnC8KDMIwiM7HKUVUK2RcyyIxuQbhwwt2GpNbeK5Ud5mhjkw8U6KpVWks02bNmuxJCOpIAQgaNe9cE9yo7YRfHkS2E4dKI5Zc8AjiuyFStiiZmRVVTZmafJmGbUooO9aXDwQEiaTEIF1aaTE9NOoQQxhDnJkJOjgSMQTZda3eYOQXwrwuskbHphUUxIWMt9SVIy9O7BnmfUdvsio/ifD8Tg2eQmNWXwKUhYlSTa8LMqoshFxYXYDUDuKJeCzg6uid4LhDLh3wmHD51BjNwVyhlzdQXIYA38IIUnewUGt/lOS+CwzjOSUBfOS3iuQ2rXNtNBsKt30RYcJw61vadWTqMdXYkhlZySbnpsmvlaoXhMfs3B09riNbf+4l713Y5typ+DnelozcccfVJTfXpMd/JSw/O1dJFcy4ipOHyXv1MsQ/3rhAAR6sK6cKzz9omApSlYFxXiWZVF2IUeZNh+de6rXPvJ3+08MsHU6QEiuTkz3ADDLYkdyD8qAkJeasIuhxEJPkHDH8FJNYZecMMovmkPwhkP55LVp8O5AhiRVaXEShVCgGUoNBbaHIPxvWDjOBweEMf+GDFyQHbNkW1v0klmK3vpob2NV+ROjQ479JhXL9UjWVww6iSMqEpY+6S/ha9veB76VBca54TiP1YwpIoQytJmKeErkWzAMWFmcDUC9xa4Olc504hDjyyw4e0kUmVZY4TbQ2K9XOzEH7piB20FV3hSyQ409aVUbp+NchQkXWyFGRTcEBtAdhUbKy6ZaeOTqMPJI8eeNShdM2XMvUTMLi+63HzqA5SxXVw08UZKshZ0VSGkKmxsgf3tbjXz8zU9zFj0TByOJoLjpnp9Rc7AyJdApuytlublSAAdDXPsfFFmVlw86KSDZibuu7AMABew3A8zptULozjH47N6HCBpoLLdDJCM+W1meQaMqkLfKjbqDob9iOnx4qNlk6jKVzMkmcgJcMUZWzkAgkEVzrDcytIksfSUy+ykEsZAYtDa0hDaNI1lDW3N7Kb1M8pc8CJ4oMUQFiaRi/S6rO7S5pFZXIyEjMoe11DPoL3FFbbT8Hdiy+2n+ToHAeHskskd16Cq0sBDM2UT+Egk6WXpyZbE6OdqheW5SywqJA8oihDi+tsgsCOyi9gNh8Sbx+F55w8bzxRFI4WUotzYAyTTELHbQJGJyWbb2RC+8tesRzRhouH4cxSI/TjkSPRs6tIFLh8xu7FgzWsB+ivo16u0IZVF3RU8dPFJxKeQMBGJCwJPvFMqj9265v3kHe1S+E4kj9eWcTRoI3TCoYjZpZEZFdyR4DdhlsNCb3FtanwLFPEMscfUmceFrE5bd7AXbYeQ0tqbirRioZpMNHmw2LimLRohkmREd2bNbIVQgEI2uUkWALdqtWji3Kdkng8MBf4nSqzztIBKgB/wAlrel231+FWjgsbM/SxStDLlzGNXhzMLkXQSTBrab2P86ieK43DPjcQkglwwRBFErZSXUFi4k9lICSW3U2svftnguE1Jj2ZSVM659GHFevw9bxtGY2aMhu+gcMPQrIpFYOfPo+biLxyJiGhZFKWtdcpOYnwkMGuE72IW1VT6NucGL8QV51ZEKSg5VzWCZWYdMZMtkQWAvpte9W3h3NEU6SOry2jXM5kR0AFib2cC+gb3b7VsmXf0cc6E2Ex8N3laWzoplZMwzJIiEKJGKoHa9ybDfXap7n/mLh74OJMMxYKVaMBADG4jNhchXJZnV5GLN7q9yKisdwueXFTT4GFpUkYlZJYCzkMLs4EisNzcMLN7oVRUrw7kYYbAyYjEQI0pULDCEYkuSojDhmLZmYJdBYWLXvc1zT9RCHb2aRTZgwHNUXEMWrY1VEcgAjQq0ieHwi8SeM3brEakZim+S9YeZOJJHDh4JpXWQJ05rKHkjjYBl6ikj3gFDKGBbvceE63NXJyxYfDTmMoxMUciMbPIzZi8kgvZLkaAG+upGiq5P4E2KmjDSusmVjMGRCssWdVYLICwewy+FlNvMCxF4ZIz3Fk8mk0ztnJHAYsLhE6Tu4lVJGZmY5mMaDMoYkoCFBy3027VUcA9nxC21TE4kX/wB+7fwYfjW9xnj2KhIw8McsUKooWaKEyNa1unGqAhMoA8Tg+g71QOXuXJJhNHOuJVzM56nUMRYKq3k6buCx1GZsjHxi5vXTCfB2zPhyWidw0sj8XhDyDpLiIlZM4sMkEkqNZtcxcrfKLaKD2rsQNcN4Tw/BQZphmdUfN9adVxUa6BcrhGDxm4+0vca222IuZpzjIkwpjil6jIqxI4inVghjlmisckRBPtEZmF9QBVZT5OyeHFHa6V8WvtQQKUpQGDFYsRjXc7Duf786gOJJLiMg6rxoDd1jAs4+4zEE5fOxF9qsbxBtwD8RWI4BPu/mauml2VaZyHinKYOJOGjiYwrGpDyXKXd5C4ZwpNhZbRJluSxY96iP/DU5iMkMc0QMwVVhjGHLe0yZrDxZQgZs7sQCy291mPchwxPU/M/yrDiMCFFxmb03/wD3+NRUSeUkqOdQ8kzSMFmkTpKI8irHdlCMrlFdvdTOi7gsQupF7Vn5h5SwaxtK7vhhcZpImKk3IGUBbi7bWAJ10q7KgI8/z/hWLF8PWVCjx51O4Zbj00761f41SKNybtnF8J9HuGxLyHCtKRFYMkl4mDEkh0fK4I8JFsoIte+te4fotnNmkEzSE5mYGPVibklpPG3zB712bCcNWNcqplXewWw/AC1Zwg+6R8j/ADrLgpd9/gm2jkOH+jvKCJMNJiHIOVmnCZb7gEKDfc3sfePnW5hfo9QIR9QIJFixxClrX1ym1luNLgbV1Xok/ZP9/lXhsKx2VvxFvzNZv02OXbf9zJ5yX/CrcvctfVXkZFESuoHSVs1iD77MQNbeEKoAAHftKY3hkU6ZJlSRb+64DD42IOtSa4Vz9i1vMj+RtXxsI4GifgR/WumLUFxRSm9nP+ZuRz0ikMZnhbTo3UtGSDllgeQ3QBrXS+Ugm1rEH3L9HzrHEiTZVsvVVgXAbw3fDEnNC4OYrbS9tNKvgw8naIj4lR/OspwjfcPwuP61V8WXUpLyROHwYUk5VBb3myjMfVja5N7/AJ1sS8MSSJ4nQNG4KsDfUHcEk3Hyrdh4W172A+Op/n/GtpMB5nX8f4io0KZWm5QwzbIbesjsQfO7NcfKsy8n4Uizp1dLe1ZpLfDOTb8asYweupJHlX36mvr+JqnGP0Nlbi5QgGQMZZQjK0YklZgpU3W2utraZr9qjOOYvB4LEA9OMYnLmuiIHytcEl3ZBrYjVr+lXmPDKpuBWKbh6Mb2sfSqyi6qGiV+SL4Fj4sZF1IpMyhsrDLYqwsSp1IvqNRca3F6y8U5aScoWJDI2ZHUlXQ2IOVh2IJBB0IOt6k8NhggsP7/AA/vWs1XV1skomN+iyOd1aaWRyCSWvGHO5GZ1gVnymxAYkCwq2cE4JFhIUhiByICBmNzqSTqdhcnQWA2AA0rfpQClKUApSlAKUpQClKUB5EQBJAFzuba16pSgFKUoBSlKAUpSgFKUoBSlKAUpSgFKUoBSlKAUpSgFKUoBSlKAUpSgFKUoBSlKAUpSgFKUoBSlKAUpSgFKUoBSlKAUpSgFKUoBSlKAUpSgP/Z"/>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294" name="Picture 6" descr="http://www.roalddahlday.ca/images/thetwit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3697" y="3771900"/>
            <a:ext cx="2584403"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2 6"/>
          <p:cNvSpPr/>
          <p:nvPr/>
        </p:nvSpPr>
        <p:spPr>
          <a:xfrm>
            <a:off x="3848100" y="3276600"/>
            <a:ext cx="5486400" cy="3581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721469" y="4590141"/>
            <a:ext cx="3352800" cy="1384995"/>
          </a:xfrm>
          <a:prstGeom prst="rect">
            <a:avLst/>
          </a:prstGeom>
          <a:noFill/>
        </p:spPr>
        <p:txBody>
          <a:bodyPr wrap="square" rtlCol="0">
            <a:spAutoFit/>
          </a:bodyPr>
          <a:lstStyle/>
          <a:p>
            <a:pPr algn="ctr"/>
            <a:r>
              <a:rPr lang="en-US" sz="2800" dirty="0" smtClean="0">
                <a:latin typeface="Freestyle Script" pitchFamily="66" charset="0"/>
              </a:rPr>
              <a:t>debate     two-sided      wrong    right    argument    bias    </a:t>
            </a:r>
          </a:p>
          <a:p>
            <a:pPr algn="ctr"/>
            <a:r>
              <a:rPr lang="en-US" sz="2800" dirty="0">
                <a:latin typeface="Freestyle Script" pitchFamily="66" charset="0"/>
              </a:rPr>
              <a:t>f</a:t>
            </a:r>
            <a:r>
              <a:rPr lang="en-US" sz="2800" dirty="0" smtClean="0">
                <a:latin typeface="Freestyle Script" pitchFamily="66" charset="0"/>
              </a:rPr>
              <a:t>act     opinion          </a:t>
            </a:r>
            <a:endParaRPr lang="en-US" sz="2800" dirty="0">
              <a:latin typeface="Freestyle Script" pitchFamily="66" charset="0"/>
            </a:endParaRPr>
          </a:p>
        </p:txBody>
      </p:sp>
    </p:spTree>
    <p:extLst>
      <p:ext uri="{BB962C8B-B14F-4D97-AF65-F5344CB8AC3E}">
        <p14:creationId xmlns:p14="http://schemas.microsoft.com/office/powerpoint/2010/main" val="1953610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eestyle Script" pitchFamily="66" charset="0"/>
              </a:rPr>
              <a:t>Activity Sessions</a:t>
            </a:r>
            <a:endParaRPr lang="en-US" dirty="0">
              <a:latin typeface="Freestyle Script" pitchFamily="66" charset="0"/>
            </a:endParaRPr>
          </a:p>
        </p:txBody>
      </p:sp>
      <p:sp>
        <p:nvSpPr>
          <p:cNvPr id="3" name="Content Placeholder 2"/>
          <p:cNvSpPr>
            <a:spLocks noGrp="1"/>
          </p:cNvSpPr>
          <p:nvPr>
            <p:ph idx="1"/>
          </p:nvPr>
        </p:nvSpPr>
        <p:spPr>
          <a:xfrm>
            <a:off x="457200" y="1600199"/>
            <a:ext cx="3962400" cy="5029201"/>
          </a:xfrm>
        </p:spPr>
        <p:txBody>
          <a:bodyPr>
            <a:normAutofit fontScale="92500" lnSpcReduction="20000"/>
          </a:bodyPr>
          <a:lstStyle/>
          <a:p>
            <a:pPr marL="0" indent="0">
              <a:buNone/>
            </a:pPr>
            <a:r>
              <a:rPr lang="en-US" sz="2800" dirty="0" smtClean="0">
                <a:latin typeface="Freestyle Script" pitchFamily="66" charset="0"/>
              </a:rPr>
              <a:t>1 – Predict the story</a:t>
            </a:r>
          </a:p>
          <a:p>
            <a:pPr marL="0" indent="0">
              <a:buNone/>
            </a:pPr>
            <a:r>
              <a:rPr lang="en-US" sz="2800" dirty="0" smtClean="0">
                <a:latin typeface="Freestyle Script" pitchFamily="66" charset="0"/>
              </a:rPr>
              <a:t>2 – Retell the first chapter</a:t>
            </a:r>
          </a:p>
          <a:p>
            <a:pPr marL="0" indent="0">
              <a:buNone/>
            </a:pPr>
            <a:r>
              <a:rPr lang="en-US" sz="2800" dirty="0" smtClean="0">
                <a:latin typeface="Freestyle Script" pitchFamily="66" charset="0"/>
              </a:rPr>
              <a:t>3 – Draw Mr. Twit focusing on his beard</a:t>
            </a:r>
          </a:p>
          <a:p>
            <a:pPr marL="0" indent="0">
              <a:buNone/>
            </a:pPr>
            <a:r>
              <a:rPr lang="en-US" sz="2800" dirty="0" smtClean="0">
                <a:latin typeface="Freestyle Script" pitchFamily="66" charset="0"/>
              </a:rPr>
              <a:t>4 – Hot-seat the frog</a:t>
            </a:r>
          </a:p>
          <a:p>
            <a:pPr marL="0" indent="0">
              <a:buNone/>
            </a:pPr>
            <a:r>
              <a:rPr lang="en-US" sz="2800" dirty="0" smtClean="0">
                <a:latin typeface="Freestyle Script" pitchFamily="66" charset="0"/>
              </a:rPr>
              <a:t>5 – Create a new receipe</a:t>
            </a:r>
          </a:p>
          <a:p>
            <a:pPr marL="0" indent="0">
              <a:buNone/>
            </a:pPr>
            <a:r>
              <a:rPr lang="en-US" sz="2800" dirty="0" smtClean="0">
                <a:latin typeface="Freestyle Script" pitchFamily="66" charset="0"/>
              </a:rPr>
              <a:t>6 – Design a new nasty trick</a:t>
            </a:r>
          </a:p>
          <a:p>
            <a:pPr marL="0" indent="0">
              <a:buNone/>
            </a:pPr>
            <a:r>
              <a:rPr lang="en-US" sz="2800" dirty="0" smtClean="0">
                <a:latin typeface="Freestyle Script" pitchFamily="66" charset="0"/>
              </a:rPr>
              <a:t>7 – Write a play script for Chapter 7</a:t>
            </a:r>
          </a:p>
          <a:p>
            <a:pPr marL="0" indent="0">
              <a:buNone/>
            </a:pPr>
            <a:r>
              <a:rPr lang="en-US" sz="2800" dirty="0" smtClean="0">
                <a:latin typeface="Freestyle Script" pitchFamily="66" charset="0"/>
              </a:rPr>
              <a:t>8 – Walking stick tangram solving</a:t>
            </a:r>
          </a:p>
          <a:p>
            <a:pPr marL="0" indent="0">
              <a:buNone/>
            </a:pPr>
            <a:r>
              <a:rPr lang="en-US" sz="2800" dirty="0" smtClean="0">
                <a:latin typeface="Freestyle Script" pitchFamily="66" charset="0"/>
              </a:rPr>
              <a:t>9 – An NHS warning about The Shrinks</a:t>
            </a:r>
          </a:p>
          <a:p>
            <a:pPr marL="0" indent="0">
              <a:buNone/>
            </a:pPr>
            <a:r>
              <a:rPr lang="en-US" sz="2800" dirty="0" smtClean="0">
                <a:latin typeface="Freestyle Script" pitchFamily="66" charset="0"/>
              </a:rPr>
              <a:t>10 – Balloon Experiment</a:t>
            </a:r>
          </a:p>
          <a:p>
            <a:pPr marL="0" indent="0">
              <a:buNone/>
            </a:pPr>
            <a:r>
              <a:rPr lang="en-US" sz="2800" dirty="0" smtClean="0">
                <a:latin typeface="Freestyle Script" pitchFamily="66" charset="0"/>
              </a:rPr>
              <a:t>11 – Swag Bag Language</a:t>
            </a:r>
            <a:br>
              <a:rPr lang="en-US" sz="2800" dirty="0" smtClean="0">
                <a:latin typeface="Freestyle Script" pitchFamily="66" charset="0"/>
              </a:rPr>
            </a:br>
            <a:r>
              <a:rPr lang="en-US" sz="2800" dirty="0" smtClean="0">
                <a:latin typeface="Freestyle Script" pitchFamily="66" charset="0"/>
              </a:rPr>
              <a:t>12 – Make a monkey in a cage</a:t>
            </a:r>
          </a:p>
          <a:p>
            <a:pPr marL="0" indent="0">
              <a:buNone/>
            </a:pPr>
            <a:endParaRPr lang="en-US" sz="2800" dirty="0">
              <a:latin typeface="Freestyle Script" pitchFamily="66" charset="0"/>
            </a:endParaRPr>
          </a:p>
        </p:txBody>
      </p:sp>
      <p:sp>
        <p:nvSpPr>
          <p:cNvPr id="4" name="Content Placeholder 2"/>
          <p:cNvSpPr txBox="1">
            <a:spLocks/>
          </p:cNvSpPr>
          <p:nvPr/>
        </p:nvSpPr>
        <p:spPr>
          <a:xfrm>
            <a:off x="4587240" y="1600200"/>
            <a:ext cx="3962400" cy="4800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latin typeface="Freestyle Script" pitchFamily="66" charset="0"/>
              </a:rPr>
              <a:t>13 –Create a missing boys poster</a:t>
            </a:r>
          </a:p>
          <a:p>
            <a:pPr marL="0" indent="0">
              <a:buFont typeface="Arial" pitchFamily="34" charset="0"/>
              <a:buNone/>
            </a:pPr>
            <a:r>
              <a:rPr lang="en-US" sz="2800" dirty="0" smtClean="0">
                <a:latin typeface="Freestyle Script" pitchFamily="66" charset="0"/>
              </a:rPr>
              <a:t>14 – Collage the Roly-Poly Bird</a:t>
            </a:r>
          </a:p>
          <a:p>
            <a:pPr marL="0" indent="0">
              <a:buFont typeface="Arial" pitchFamily="34" charset="0"/>
              <a:buNone/>
            </a:pPr>
            <a:r>
              <a:rPr lang="en-US" sz="2800" dirty="0" smtClean="0">
                <a:latin typeface="Freestyle Script" pitchFamily="66" charset="0"/>
              </a:rPr>
              <a:t>15 – Research Muggle-Wump’s home country</a:t>
            </a:r>
          </a:p>
          <a:p>
            <a:pPr marL="0" indent="0">
              <a:buFont typeface="Arial" pitchFamily="34" charset="0"/>
              <a:buNone/>
            </a:pPr>
            <a:r>
              <a:rPr lang="en-US" sz="2800" dirty="0" smtClean="0">
                <a:latin typeface="Freestyle Script" pitchFamily="66" charset="0"/>
              </a:rPr>
              <a:t>16 – Write a new rhyming warning</a:t>
            </a:r>
          </a:p>
          <a:p>
            <a:pPr marL="0" indent="0">
              <a:buFont typeface="Arial" pitchFamily="34" charset="0"/>
              <a:buNone/>
            </a:pPr>
            <a:r>
              <a:rPr lang="en-US" sz="2800" dirty="0" smtClean="0">
                <a:latin typeface="Freestyle Script" pitchFamily="66" charset="0"/>
              </a:rPr>
              <a:t>17 – Debate whether glue was the right way to go…</a:t>
            </a:r>
          </a:p>
          <a:p>
            <a:pPr marL="0" indent="0">
              <a:buFont typeface="Arial" pitchFamily="34" charset="0"/>
              <a:buNone/>
            </a:pPr>
            <a:r>
              <a:rPr lang="en-US" sz="2800" dirty="0" smtClean="0">
                <a:latin typeface="Freestyle Script" pitchFamily="66" charset="0"/>
              </a:rPr>
              <a:t>18 – Guess the act</a:t>
            </a:r>
          </a:p>
          <a:p>
            <a:pPr marL="0" indent="0">
              <a:buFont typeface="Arial" pitchFamily="34" charset="0"/>
              <a:buNone/>
            </a:pPr>
            <a:r>
              <a:rPr lang="en-US" sz="2800" dirty="0" smtClean="0">
                <a:latin typeface="Freestyle Script" pitchFamily="66" charset="0"/>
              </a:rPr>
              <a:t>19 – Investigate language in Chapter 24</a:t>
            </a:r>
          </a:p>
          <a:p>
            <a:pPr marL="0" indent="0">
              <a:buNone/>
            </a:pPr>
            <a:r>
              <a:rPr lang="en-US" sz="2800" dirty="0" smtClean="0">
                <a:latin typeface="Freestyle Script" pitchFamily="66" charset="0"/>
              </a:rPr>
              <a:t>20 -  Design a new front cover</a:t>
            </a:r>
          </a:p>
          <a:p>
            <a:pPr marL="0" indent="0">
              <a:buNone/>
            </a:pPr>
            <a:r>
              <a:rPr lang="en-US" sz="2800" dirty="0" smtClean="0">
                <a:latin typeface="Freestyle Script" pitchFamily="66" charset="0"/>
              </a:rPr>
              <a:t>21 – Change the characters</a:t>
            </a:r>
          </a:p>
          <a:p>
            <a:pPr marL="0" indent="0">
              <a:buNone/>
            </a:pPr>
            <a:r>
              <a:rPr lang="en-US" sz="2800" dirty="0" smtClean="0">
                <a:latin typeface="Freestyle Script" pitchFamily="66" charset="0"/>
              </a:rPr>
              <a:t>22 – Rewrite the story</a:t>
            </a:r>
          </a:p>
          <a:p>
            <a:pPr marL="0" indent="0">
              <a:buFont typeface="Arial" pitchFamily="34" charset="0"/>
              <a:buNone/>
            </a:pPr>
            <a:endParaRPr lang="en-US" sz="2800" dirty="0">
              <a:latin typeface="Freestyle Script" pitchFamily="66" charset="0"/>
            </a:endParaRPr>
          </a:p>
        </p:txBody>
      </p:sp>
    </p:spTree>
    <p:extLst>
      <p:ext uri="{BB962C8B-B14F-4D97-AF65-F5344CB8AC3E}">
        <p14:creationId xmlns:p14="http://schemas.microsoft.com/office/powerpoint/2010/main" val="90022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18</a:t>
            </a:r>
            <a:br>
              <a:rPr lang="en-US" dirty="0" smtClean="0">
                <a:latin typeface="Freestyle Script" pitchFamily="66" charset="0"/>
              </a:rPr>
            </a:br>
            <a:r>
              <a:rPr lang="en-US" dirty="0" smtClean="0">
                <a:latin typeface="Freestyle Script" pitchFamily="66" charset="0"/>
              </a:rPr>
              <a:t>Guess the act</a:t>
            </a:r>
            <a:endParaRPr lang="en-US" dirty="0">
              <a:latin typeface="Freestyle Script" pitchFamily="66" charset="0"/>
            </a:endParaRPr>
          </a:p>
        </p:txBody>
      </p:sp>
      <p:pic>
        <p:nvPicPr>
          <p:cNvPr id="6146" name="Picture 2" descr="http://t2.gstatic.com/images?q=tbn:ANd9GcSMyM7ouvlsk0JDBJ6cJTm3fE3Rj-x1G0uEUX040Nh6cPsPBvpho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6486">
            <a:off x="319117" y="1576426"/>
            <a:ext cx="3709741" cy="24711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14800" y="1591993"/>
            <a:ext cx="4495800" cy="1015663"/>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In your group, choose a small section from the story. Don’t tell anyone else! Practice acting out this part and make sure everyone in your group is included. You’ll need to think about facial expressions, body language and how you’re using your voice. </a:t>
            </a:r>
            <a:endParaRPr lang="en-US" sz="1200" dirty="0">
              <a:latin typeface="Comic Sans MS" pitchFamily="66" charset="0"/>
            </a:endParaRPr>
          </a:p>
        </p:txBody>
      </p:sp>
      <p:pic>
        <p:nvPicPr>
          <p:cNvPr id="6148" name="Picture 4" descr="http://www.welshicons.org.uk/news/wp-content/uploads/2012/08/THE-TWITS-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26131">
            <a:off x="4419733" y="2983924"/>
            <a:ext cx="3568330" cy="338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404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19</a:t>
            </a:r>
            <a:br>
              <a:rPr lang="en-US" dirty="0" smtClean="0">
                <a:latin typeface="Freestyle Script" pitchFamily="66" charset="0"/>
              </a:rPr>
            </a:br>
            <a:r>
              <a:rPr lang="en-US" dirty="0" smtClean="0">
                <a:latin typeface="Freestyle Script" pitchFamily="66" charset="0"/>
              </a:rPr>
              <a:t>Investigate language in Chapter 24</a:t>
            </a:r>
            <a:endParaRPr lang="en-US" dirty="0">
              <a:latin typeface="Freestyle Script" pitchFamily="66" charset="0"/>
            </a:endParaRPr>
          </a:p>
        </p:txBody>
      </p:sp>
      <p:sp>
        <p:nvSpPr>
          <p:cNvPr id="3" name="TextBox 2"/>
          <p:cNvSpPr txBox="1"/>
          <p:nvPr/>
        </p:nvSpPr>
        <p:spPr>
          <a:xfrm>
            <a:off x="221566" y="1676400"/>
            <a:ext cx="4495800" cy="646331"/>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Read Chapter 24 and answer the questions. Some of the questions are about language while others are about punctuation and understanding the story…</a:t>
            </a:r>
            <a:endParaRPr lang="en-US" sz="1200" dirty="0">
              <a:latin typeface="Comic Sans MS" pitchFamily="66" charset="0"/>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776" t="25577" r="41170" b="35576"/>
          <a:stretch/>
        </p:blipFill>
        <p:spPr bwMode="auto">
          <a:xfrm rot="496466">
            <a:off x="3071600" y="3045935"/>
            <a:ext cx="5471652" cy="284167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59415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20</a:t>
            </a:r>
            <a:br>
              <a:rPr lang="en-US" dirty="0" smtClean="0">
                <a:latin typeface="Freestyle Script" pitchFamily="66" charset="0"/>
              </a:rPr>
            </a:br>
            <a:r>
              <a:rPr lang="en-US" dirty="0" smtClean="0">
                <a:latin typeface="Freestyle Script" pitchFamily="66" charset="0"/>
              </a:rPr>
              <a:t>Which front cover is most eye-catching and why?</a:t>
            </a:r>
            <a:endParaRPr lang="en-US" dirty="0">
              <a:latin typeface="Freestyle Script" pitchFamily="66" charset="0"/>
            </a:endParaRPr>
          </a:p>
        </p:txBody>
      </p:sp>
      <p:pic>
        <p:nvPicPr>
          <p:cNvPr id="3074" name="Picture 2" descr="https://encrypted-tbn3.gstatic.com/images?q=tbn:ANd9GcQU3yjlpfZciv_ASHOV1csQt98q2jvxQ_woqyFAuwX1xsUv2N_q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5945">
            <a:off x="7367398" y="1494577"/>
            <a:ext cx="1311343" cy="2004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yasminclayson.files.wordpress.com/2013/03/the-twits.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78509">
            <a:off x="302604" y="1604203"/>
            <a:ext cx="1410710" cy="21806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upload.wikimedia.org/wikipedia/en/thumb/2/22/The_Twits_first_edition.jpg/205px-The_Twits_first_edition.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4410" y="1506843"/>
            <a:ext cx="124371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2.gstatic.com/images?q=tbn:ANd9GcSOl5EiskS_sdUMvNFZ1vq5nWSZa8Ru_5Enx2hNKt1LfIfCf9ki">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418552">
            <a:off x="3176525" y="1450275"/>
            <a:ext cx="1305559" cy="201813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encrypted-tbn0.gstatic.com/images?q=tbn:ANd9GcQL0gbC8xSxhqNCrN28KfejoAt_Y9DP4dHBgZ48cQk82tj2uIJ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51476">
            <a:off x="5908123" y="1520261"/>
            <a:ext cx="1292096" cy="197471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waterstones.com/wat/images/nbd/m/978057/305/9780573051258.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12050" y="1479964"/>
            <a:ext cx="1209675"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88839" y="4500265"/>
            <a:ext cx="6291141" cy="461665"/>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Design your own front cover that you think is even more eye-catching than the examples above. How will you make a cover that people will want to buy?</a:t>
            </a:r>
            <a:endParaRPr lang="en-US" sz="1200" dirty="0">
              <a:latin typeface="Comic Sans MS" pitchFamily="66" charset="0"/>
            </a:endParaRPr>
          </a:p>
        </p:txBody>
      </p:sp>
    </p:spTree>
    <p:extLst>
      <p:ext uri="{BB962C8B-B14F-4D97-AF65-F5344CB8AC3E}">
        <p14:creationId xmlns:p14="http://schemas.microsoft.com/office/powerpoint/2010/main" val="2302896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21</a:t>
            </a:r>
            <a:br>
              <a:rPr lang="en-US" dirty="0" smtClean="0">
                <a:latin typeface="Freestyle Script" pitchFamily="66" charset="0"/>
              </a:rPr>
            </a:br>
            <a:r>
              <a:rPr lang="en-US" dirty="0" smtClean="0">
                <a:latin typeface="Freestyle Script" pitchFamily="66" charset="0"/>
              </a:rPr>
              <a:t>Change the characters</a:t>
            </a:r>
            <a:endParaRPr lang="en-US" dirty="0">
              <a:latin typeface="Freestyle Script" pitchFamily="66" charset="0"/>
            </a:endParaRPr>
          </a:p>
        </p:txBody>
      </p:sp>
      <p:sp>
        <p:nvSpPr>
          <p:cNvPr id="6" name="TextBox 5"/>
          <p:cNvSpPr txBox="1"/>
          <p:nvPr/>
        </p:nvSpPr>
        <p:spPr>
          <a:xfrm>
            <a:off x="4267200" y="1524000"/>
            <a:ext cx="4495800" cy="1200329"/>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What if there was no Mr. Twit? No Mrs. Twit? No Muggle-Wump family? And no Roly-Poly bird?</a:t>
            </a:r>
          </a:p>
          <a:p>
            <a:endParaRPr lang="en-US" sz="1200" dirty="0">
              <a:latin typeface="Comic Sans MS" pitchFamily="66" charset="0"/>
            </a:endParaRPr>
          </a:p>
          <a:p>
            <a:r>
              <a:rPr lang="en-US" sz="1200" dirty="0" smtClean="0">
                <a:latin typeface="Comic Sans MS" pitchFamily="66" charset="0"/>
              </a:rPr>
              <a:t>Write a list of adjectives to describe each personality and then create new characters with similar personalities to those in The Twits.</a:t>
            </a:r>
            <a:endParaRPr lang="en-US" sz="1200" dirty="0">
              <a:latin typeface="Comic Sans MS" pitchFamily="66"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94" t="22307" r="66335" b="15524"/>
          <a:stretch/>
        </p:blipFill>
        <p:spPr bwMode="auto">
          <a:xfrm>
            <a:off x="228600" y="1719120"/>
            <a:ext cx="3834581" cy="454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rot="683139">
            <a:off x="1905384" y="3099297"/>
            <a:ext cx="41529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9"/>
          <p:cNvSpPr/>
          <p:nvPr/>
        </p:nvSpPr>
        <p:spPr>
          <a:xfrm rot="20826033">
            <a:off x="3144122" y="5361572"/>
            <a:ext cx="2327537" cy="2874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063173" y="3626347"/>
            <a:ext cx="2928425" cy="369332"/>
          </a:xfrm>
          <a:prstGeom prst="rect">
            <a:avLst/>
          </a:prstGeom>
          <a:noFill/>
          <a:ln w="38100">
            <a:solidFill>
              <a:schemeClr val="accent1"/>
            </a:solidFill>
          </a:ln>
        </p:spPr>
        <p:txBody>
          <a:bodyPr wrap="square" rtlCol="0">
            <a:spAutoFit/>
          </a:bodyPr>
          <a:lstStyle/>
          <a:p>
            <a:r>
              <a:rPr lang="en-US" dirty="0" smtClean="0">
                <a:latin typeface="Comic Sans MS" pitchFamily="66" charset="0"/>
              </a:rPr>
              <a:t>Draw your new character</a:t>
            </a:r>
            <a:endParaRPr lang="en-US" dirty="0">
              <a:latin typeface="Comic Sans MS" pitchFamily="66" charset="0"/>
            </a:endParaRPr>
          </a:p>
        </p:txBody>
      </p:sp>
      <p:sp>
        <p:nvSpPr>
          <p:cNvPr id="12" name="TextBox 11"/>
          <p:cNvSpPr txBox="1"/>
          <p:nvPr/>
        </p:nvSpPr>
        <p:spPr>
          <a:xfrm>
            <a:off x="5638800" y="5105399"/>
            <a:ext cx="2928425" cy="1200329"/>
          </a:xfrm>
          <a:prstGeom prst="rect">
            <a:avLst/>
          </a:prstGeom>
          <a:noFill/>
          <a:ln w="38100">
            <a:solidFill>
              <a:schemeClr val="accent1"/>
            </a:solidFill>
          </a:ln>
        </p:spPr>
        <p:txBody>
          <a:bodyPr wrap="square" rtlCol="0">
            <a:spAutoFit/>
          </a:bodyPr>
          <a:lstStyle/>
          <a:p>
            <a:r>
              <a:rPr lang="en-US" dirty="0" smtClean="0">
                <a:latin typeface="Comic Sans MS" pitchFamily="66" charset="0"/>
              </a:rPr>
              <a:t>Use adjectives to describe your new character’s looks and personality</a:t>
            </a:r>
            <a:endParaRPr lang="en-US" dirty="0">
              <a:latin typeface="Comic Sans MS" pitchFamily="66" charset="0"/>
            </a:endParaRPr>
          </a:p>
        </p:txBody>
      </p:sp>
    </p:spTree>
    <p:extLst>
      <p:ext uri="{BB962C8B-B14F-4D97-AF65-F5344CB8AC3E}">
        <p14:creationId xmlns:p14="http://schemas.microsoft.com/office/powerpoint/2010/main" val="3173390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22</a:t>
            </a:r>
            <a:br>
              <a:rPr lang="en-US" dirty="0" smtClean="0">
                <a:latin typeface="Freestyle Script" pitchFamily="66" charset="0"/>
              </a:rPr>
            </a:br>
            <a:r>
              <a:rPr lang="en-US" dirty="0" smtClean="0">
                <a:latin typeface="Freestyle Script" pitchFamily="66" charset="0"/>
              </a:rPr>
              <a:t>Make your own book cover</a:t>
            </a:r>
            <a:endParaRPr lang="en-US" dirty="0">
              <a:latin typeface="Freestyle Script" pitchFamily="66" charset="0"/>
            </a:endParaRPr>
          </a:p>
        </p:txBody>
      </p:sp>
      <p:pic>
        <p:nvPicPr>
          <p:cNvPr id="5124" name="Picture 4" descr="http://4.bp.blogspot.com/_KX9vI-_5GpM/SgUHITEz36I/AAAAAAAABLs/Ge0Kw0AcZk4/s400/P108037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64055">
            <a:off x="812519" y="1871003"/>
            <a:ext cx="2362200" cy="1771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86200" y="1661835"/>
            <a:ext cx="4495800" cy="646331"/>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Use your design from session 20 to create your own book cover. This book will be used to keep all of your project work on The Twits and will be put on display. </a:t>
            </a:r>
            <a:endParaRPr lang="en-US" sz="1200" dirty="0">
              <a:latin typeface="Comic Sans MS" pitchFamily="66" charset="0"/>
            </a:endParaRPr>
          </a:p>
        </p:txBody>
      </p:sp>
      <p:sp>
        <p:nvSpPr>
          <p:cNvPr id="6" name="Explosion 2 5"/>
          <p:cNvSpPr/>
          <p:nvPr/>
        </p:nvSpPr>
        <p:spPr>
          <a:xfrm>
            <a:off x="3390900" y="2877353"/>
            <a:ext cx="5486400" cy="3581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457700" y="4032332"/>
            <a:ext cx="3352800" cy="1384995"/>
          </a:xfrm>
          <a:prstGeom prst="rect">
            <a:avLst/>
          </a:prstGeom>
          <a:noFill/>
        </p:spPr>
        <p:txBody>
          <a:bodyPr wrap="square" rtlCol="0">
            <a:spAutoFit/>
          </a:bodyPr>
          <a:lstStyle/>
          <a:p>
            <a:pPr algn="ctr"/>
            <a:r>
              <a:rPr lang="en-US" sz="2800" dirty="0">
                <a:latin typeface="Freestyle Script" pitchFamily="66" charset="0"/>
              </a:rPr>
              <a:t>a</a:t>
            </a:r>
            <a:r>
              <a:rPr lang="en-US" sz="2800" dirty="0" smtClean="0">
                <a:latin typeface="Freestyle Script" pitchFamily="66" charset="0"/>
              </a:rPr>
              <a:t>uthor     publisher     title      blurb     illustrator    reviews</a:t>
            </a:r>
          </a:p>
          <a:p>
            <a:pPr algn="ctr"/>
            <a:r>
              <a:rPr lang="en-US" sz="2800" dirty="0">
                <a:latin typeface="Freestyle Script" pitchFamily="66" charset="0"/>
              </a:rPr>
              <a:t>l</a:t>
            </a:r>
            <a:r>
              <a:rPr lang="en-US" sz="2800" dirty="0" smtClean="0">
                <a:latin typeface="Freestyle Script" pitchFamily="66" charset="0"/>
              </a:rPr>
              <a:t>ogo    slogan    price     </a:t>
            </a:r>
            <a:endParaRPr lang="en-US" sz="2800" dirty="0">
              <a:latin typeface="Freestyle Script" pitchFamily="66" charset="0"/>
            </a:endParaRPr>
          </a:p>
        </p:txBody>
      </p:sp>
      <p:pic>
        <p:nvPicPr>
          <p:cNvPr id="8" name="Picture 2" descr="http://2.bp.blogspot.com/--vEnzAh2SfY/TwPguB8kxYI/AAAAAAAABFY/sn4oXzYMNNU/s1600/Twit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8807" y="3822512"/>
            <a:ext cx="1701753"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424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Freestyle Script" pitchFamily="66" charset="0"/>
              </a:rPr>
              <a:t>Ideas for further learning…</a:t>
            </a:r>
            <a:endParaRPr lang="en-US" dirty="0">
              <a:latin typeface="Freestyle Script" pitchFamily="66" charset="0"/>
            </a:endParaRPr>
          </a:p>
        </p:txBody>
      </p:sp>
      <p:sp>
        <p:nvSpPr>
          <p:cNvPr id="4" name="Content Placeholder 2"/>
          <p:cNvSpPr>
            <a:spLocks noGrp="1"/>
          </p:cNvSpPr>
          <p:nvPr>
            <p:ph idx="1"/>
          </p:nvPr>
        </p:nvSpPr>
        <p:spPr>
          <a:xfrm>
            <a:off x="457200" y="1600199"/>
            <a:ext cx="7000874" cy="2819401"/>
          </a:xfrm>
        </p:spPr>
        <p:txBody>
          <a:bodyPr>
            <a:normAutofit fontScale="77500" lnSpcReduction="20000"/>
          </a:bodyPr>
          <a:lstStyle/>
          <a:p>
            <a:pPr marL="0" indent="0">
              <a:buNone/>
            </a:pPr>
            <a:r>
              <a:rPr lang="en-US" sz="2800" dirty="0" smtClean="0">
                <a:latin typeface="Freestyle Script" pitchFamily="66" charset="0"/>
              </a:rPr>
              <a:t>1 – Author study of R.Dahl</a:t>
            </a:r>
          </a:p>
          <a:p>
            <a:pPr marL="0" indent="0">
              <a:buNone/>
            </a:pPr>
            <a:r>
              <a:rPr lang="en-US" sz="2800" dirty="0" smtClean="0">
                <a:latin typeface="Freestyle Script" pitchFamily="66" charset="0"/>
              </a:rPr>
              <a:t>2 – Character profiles</a:t>
            </a:r>
          </a:p>
          <a:p>
            <a:pPr marL="0" indent="0">
              <a:buNone/>
            </a:pPr>
            <a:r>
              <a:rPr lang="en-US" sz="2800" dirty="0" smtClean="0">
                <a:latin typeface="Freestyle Script" pitchFamily="66" charset="0"/>
              </a:rPr>
              <a:t>3 – Story Map</a:t>
            </a:r>
          </a:p>
          <a:p>
            <a:pPr marL="0" indent="0">
              <a:buNone/>
            </a:pPr>
            <a:r>
              <a:rPr lang="en-US" sz="2800" dirty="0" smtClean="0">
                <a:latin typeface="Freestyle Script" pitchFamily="66" charset="0"/>
              </a:rPr>
              <a:t>4 – Look at different adaptations of The Twits on youtube, discuss preferences</a:t>
            </a:r>
          </a:p>
          <a:p>
            <a:pPr marL="0" indent="0">
              <a:buNone/>
            </a:pPr>
            <a:r>
              <a:rPr lang="en-US" sz="2800" dirty="0" smtClean="0">
                <a:latin typeface="Freestyle Script" pitchFamily="66" charset="0"/>
              </a:rPr>
              <a:t>5 – Make a living room in a shoebox identical to the one in the story</a:t>
            </a:r>
          </a:p>
          <a:p>
            <a:pPr marL="0" indent="0">
              <a:buNone/>
            </a:pPr>
            <a:r>
              <a:rPr lang="en-US" sz="2800" dirty="0" smtClean="0">
                <a:latin typeface="Freestyle Script" pitchFamily="66" charset="0"/>
              </a:rPr>
              <a:t>6 – Make a menu of nasty recipes</a:t>
            </a:r>
          </a:p>
          <a:p>
            <a:pPr marL="0" indent="0">
              <a:buNone/>
            </a:pPr>
            <a:r>
              <a:rPr lang="en-US" sz="2800" dirty="0" smtClean="0">
                <a:latin typeface="Freestyle Script" pitchFamily="66" charset="0"/>
              </a:rPr>
              <a:t>7 – Walking stick tangrams</a:t>
            </a:r>
          </a:p>
          <a:p>
            <a:pPr marL="0" indent="0">
              <a:buNone/>
            </a:pPr>
            <a:r>
              <a:rPr lang="en-US" sz="2800" dirty="0" smtClean="0">
                <a:latin typeface="Freestyle Script" pitchFamily="66" charset="0"/>
              </a:rPr>
              <a:t>8 – AN advert for HUGTIGHT glue</a:t>
            </a:r>
          </a:p>
          <a:p>
            <a:pPr marL="0" indent="0">
              <a:buNone/>
            </a:pPr>
            <a:endParaRPr lang="en-US" sz="2800" dirty="0" smtClean="0">
              <a:latin typeface="Freestyle Script" pitchFamily="66" charset="0"/>
            </a:endParaRPr>
          </a:p>
          <a:p>
            <a:pPr marL="0" indent="0">
              <a:buNone/>
            </a:pPr>
            <a:endParaRPr lang="en-US" sz="2800" dirty="0" smtClean="0">
              <a:latin typeface="Freestyle Script" pitchFamily="66" charset="0"/>
            </a:endParaRPr>
          </a:p>
          <a:p>
            <a:pPr marL="0" indent="0">
              <a:buNone/>
            </a:pPr>
            <a:endParaRPr lang="en-US" sz="2800" dirty="0">
              <a:latin typeface="Freestyle Script" pitchFamily="66" charset="0"/>
            </a:endParaRPr>
          </a:p>
        </p:txBody>
      </p:sp>
      <p:pic>
        <p:nvPicPr>
          <p:cNvPr id="13314" name="Picture 2" descr="http://payload16.cargocollective.com/1/5/177811/2621437/twits_drawing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4951">
            <a:off x="5504961" y="4343400"/>
            <a:ext cx="2571749" cy="18145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1.bp.blogspot.com/-kLCeDYZygb0/ThDtF133YPI/AAAAAAAAAGU/FpGncrVnRRY/s1600/The%2BTwits.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62851">
            <a:off x="6857999" y="1311718"/>
            <a:ext cx="182879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Q38K7lgAi3R_sJS9JLK9P3ydxNciGd2z0UNlMV6te9VMIQSVh9">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83974">
            <a:off x="532607" y="4720148"/>
            <a:ext cx="2095500" cy="173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517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dirty="0" smtClean="0">
                <a:latin typeface="Freestyle Script" pitchFamily="66" charset="0"/>
              </a:rPr>
              <a:t>Session 1</a:t>
            </a:r>
            <a:br>
              <a:rPr lang="en-US" dirty="0" smtClean="0">
                <a:latin typeface="Freestyle Script" pitchFamily="66" charset="0"/>
              </a:rPr>
            </a:br>
            <a:r>
              <a:rPr lang="en-US" dirty="0" smtClean="0">
                <a:latin typeface="Freestyle Script" pitchFamily="66" charset="0"/>
              </a:rPr>
              <a:t>Predict what will happen in the story</a:t>
            </a:r>
            <a:endParaRPr lang="en-US" dirty="0">
              <a:latin typeface="Freestyle Script" pitchFamily="66" charset="0"/>
            </a:endParaRPr>
          </a:p>
        </p:txBody>
      </p:sp>
      <p:pic>
        <p:nvPicPr>
          <p:cNvPr id="1026" name="Picture 2" descr="https://encrypted-tbn2.gstatic.com/images?q=tbn:ANd9GcQFMvKw_ZFln-WjCXJ0h6Crnnis7BzWXoiRFqhOap-cV2lI1yY9j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4999"/>
            <a:ext cx="3886200" cy="3857625"/>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2 4"/>
          <p:cNvSpPr/>
          <p:nvPr/>
        </p:nvSpPr>
        <p:spPr>
          <a:xfrm>
            <a:off x="179363" y="3253154"/>
            <a:ext cx="5486400" cy="3581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017563" y="4472354"/>
            <a:ext cx="3352800" cy="1384995"/>
          </a:xfrm>
          <a:prstGeom prst="rect">
            <a:avLst/>
          </a:prstGeom>
          <a:noFill/>
        </p:spPr>
        <p:txBody>
          <a:bodyPr wrap="square" rtlCol="0">
            <a:spAutoFit/>
          </a:bodyPr>
          <a:lstStyle/>
          <a:p>
            <a:pPr algn="ctr"/>
            <a:r>
              <a:rPr lang="en-US" sz="2800" dirty="0" smtClean="0">
                <a:latin typeface="Freestyle Script" pitchFamily="66" charset="0"/>
              </a:rPr>
              <a:t> predict       evidence      why     because     characters     settings       events</a:t>
            </a:r>
            <a:endParaRPr lang="en-US" sz="2800" dirty="0">
              <a:latin typeface="Freestyle Script" pitchFamily="66" charset="0"/>
            </a:endParaRPr>
          </a:p>
        </p:txBody>
      </p:sp>
      <p:sp>
        <p:nvSpPr>
          <p:cNvPr id="3" name="TextBox 2"/>
          <p:cNvSpPr txBox="1"/>
          <p:nvPr/>
        </p:nvSpPr>
        <p:spPr>
          <a:xfrm>
            <a:off x="199292" y="1904999"/>
            <a:ext cx="4495800" cy="1200329"/>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Write a prediction of what you think will happen in the story. Only use the front cover to help you. Try and give reasons for your predictions, for example, ‘I predict that there will be two old people who enjoy gymnastics because on the front cover there is a man and a woman with some grey in their hair, doing handstands!</a:t>
            </a:r>
            <a:endParaRPr lang="en-US" sz="1200" dirty="0">
              <a:latin typeface="Comic Sans MS" pitchFamily="66" charset="0"/>
            </a:endParaRPr>
          </a:p>
        </p:txBody>
      </p:sp>
    </p:spTree>
    <p:extLst>
      <p:ext uri="{BB962C8B-B14F-4D97-AF65-F5344CB8AC3E}">
        <p14:creationId xmlns:p14="http://schemas.microsoft.com/office/powerpoint/2010/main" val="3771947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dirty="0" smtClean="0">
                <a:latin typeface="Freestyle Script" pitchFamily="66" charset="0"/>
              </a:rPr>
              <a:t>Session 2</a:t>
            </a:r>
            <a:br>
              <a:rPr lang="en-US" dirty="0" smtClean="0">
                <a:latin typeface="Freestyle Script" pitchFamily="66" charset="0"/>
              </a:rPr>
            </a:br>
            <a:r>
              <a:rPr lang="en-US" dirty="0" smtClean="0">
                <a:latin typeface="Freestyle Script" pitchFamily="66" charset="0"/>
              </a:rPr>
              <a:t>Retell Chapter 1</a:t>
            </a:r>
            <a:endParaRPr lang="en-US" dirty="0">
              <a:latin typeface="Freestyle Script" pitchFamily="66" charset="0"/>
            </a:endParaRPr>
          </a:p>
        </p:txBody>
      </p:sp>
      <p:pic>
        <p:nvPicPr>
          <p:cNvPr id="5122" name="Picture 2" descr="http://2.bp.blogspot.com/_i7d9qnX5hu8/TOqFkIqMh4I/AAAAAAAAAho/ifT7GWYh52Q/s640/happyfac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74846">
            <a:off x="478957" y="3038774"/>
            <a:ext cx="2576496" cy="343250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paulmcd.files.wordpress.com/2011/12/the-twits-postcard.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71077">
            <a:off x="7093578" y="1072979"/>
            <a:ext cx="1656469" cy="2353930"/>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2 3"/>
          <p:cNvSpPr/>
          <p:nvPr/>
        </p:nvSpPr>
        <p:spPr>
          <a:xfrm>
            <a:off x="3352800" y="3124200"/>
            <a:ext cx="5486400" cy="3581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191000" y="4343400"/>
            <a:ext cx="3352800" cy="954107"/>
          </a:xfrm>
          <a:prstGeom prst="rect">
            <a:avLst/>
          </a:prstGeom>
          <a:noFill/>
        </p:spPr>
        <p:txBody>
          <a:bodyPr wrap="square" rtlCol="0">
            <a:spAutoFit/>
          </a:bodyPr>
          <a:lstStyle/>
          <a:p>
            <a:pPr algn="ctr"/>
            <a:r>
              <a:rPr lang="en-US" sz="2800" dirty="0" smtClean="0">
                <a:latin typeface="Freestyle Script" pitchFamily="66" charset="0"/>
              </a:rPr>
              <a:t>First      Then      Next</a:t>
            </a:r>
          </a:p>
          <a:p>
            <a:pPr algn="ctr"/>
            <a:r>
              <a:rPr lang="en-US" sz="2800" dirty="0" smtClean="0">
                <a:latin typeface="Freestyle Script" pitchFamily="66" charset="0"/>
              </a:rPr>
              <a:t>After     Finally    When </a:t>
            </a:r>
            <a:endParaRPr lang="en-US" sz="2800" dirty="0">
              <a:latin typeface="Freestyle Script" pitchFamily="66" charset="0"/>
            </a:endParaRPr>
          </a:p>
        </p:txBody>
      </p:sp>
      <p:sp>
        <p:nvSpPr>
          <p:cNvPr id="7" name="TextBox 6"/>
          <p:cNvSpPr txBox="1"/>
          <p:nvPr/>
        </p:nvSpPr>
        <p:spPr>
          <a:xfrm>
            <a:off x="2590800" y="1904998"/>
            <a:ext cx="4380801" cy="830997"/>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In your own words rewrite the first chapter. Think about the characters, settings and events. How much of the story language  from the chapter can you remember and use in your writing? </a:t>
            </a:r>
            <a:endParaRPr lang="en-US" sz="1200" dirty="0">
              <a:latin typeface="Comic Sans MS" pitchFamily="66" charset="0"/>
            </a:endParaRPr>
          </a:p>
        </p:txBody>
      </p:sp>
    </p:spTree>
    <p:extLst>
      <p:ext uri="{BB962C8B-B14F-4D97-AF65-F5344CB8AC3E}">
        <p14:creationId xmlns:p14="http://schemas.microsoft.com/office/powerpoint/2010/main" val="2821503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87" y="457200"/>
            <a:ext cx="8229600" cy="1143000"/>
          </a:xfrm>
        </p:spPr>
        <p:txBody>
          <a:bodyPr>
            <a:normAutofit fontScale="90000"/>
          </a:bodyPr>
          <a:lstStyle/>
          <a:p>
            <a:r>
              <a:rPr lang="en-US" dirty="0" smtClean="0">
                <a:latin typeface="Freestyle Script" pitchFamily="66" charset="0"/>
              </a:rPr>
              <a:t>Session 3</a:t>
            </a:r>
            <a:br>
              <a:rPr lang="en-US" dirty="0" smtClean="0">
                <a:latin typeface="Freestyle Script" pitchFamily="66" charset="0"/>
              </a:rPr>
            </a:br>
            <a:r>
              <a:rPr lang="en-US" dirty="0" smtClean="0">
                <a:latin typeface="Freestyle Script" pitchFamily="66" charset="0"/>
              </a:rPr>
              <a:t>Draw a picture of Mr. Twit (include the disgusting food stuck in his beard)</a:t>
            </a:r>
            <a:endParaRPr lang="en-US" dirty="0">
              <a:latin typeface="Freestyle Script" pitchFamily="66" charset="0"/>
            </a:endParaRPr>
          </a:p>
        </p:txBody>
      </p:sp>
      <p:pic>
        <p:nvPicPr>
          <p:cNvPr id="6146" name="Picture 2" descr="http://behance.vo.llnwd.net/profiles24/1109643/projects/5983481/e28664484980959b3ca52a5a75a290e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90680">
            <a:off x="396676" y="2699397"/>
            <a:ext cx="2590800" cy="3857625"/>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2 4"/>
          <p:cNvSpPr/>
          <p:nvPr/>
        </p:nvSpPr>
        <p:spPr>
          <a:xfrm>
            <a:off x="2933700" y="2755924"/>
            <a:ext cx="5486400" cy="3581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924300" y="3854126"/>
            <a:ext cx="3352800" cy="1384995"/>
          </a:xfrm>
          <a:prstGeom prst="rect">
            <a:avLst/>
          </a:prstGeom>
          <a:noFill/>
        </p:spPr>
        <p:txBody>
          <a:bodyPr wrap="square" rtlCol="0">
            <a:spAutoFit/>
          </a:bodyPr>
          <a:lstStyle/>
          <a:p>
            <a:pPr algn="ctr"/>
            <a:r>
              <a:rPr lang="en-US" sz="2800" dirty="0">
                <a:latin typeface="Freestyle Script" pitchFamily="66" charset="0"/>
              </a:rPr>
              <a:t>p</a:t>
            </a:r>
            <a:r>
              <a:rPr lang="en-US" sz="2800" dirty="0" smtClean="0">
                <a:latin typeface="Freestyle Script" pitchFamily="66" charset="0"/>
              </a:rPr>
              <a:t>encil      shade     tone    texture    likeness    dark    light   hard    soft</a:t>
            </a:r>
            <a:endParaRPr lang="en-US" sz="2800" dirty="0">
              <a:latin typeface="Freestyle Script" pitchFamily="66" charset="0"/>
            </a:endParaRPr>
          </a:p>
        </p:txBody>
      </p:sp>
      <p:sp>
        <p:nvSpPr>
          <p:cNvPr id="7" name="TextBox 6"/>
          <p:cNvSpPr txBox="1"/>
          <p:nvPr/>
        </p:nvSpPr>
        <p:spPr>
          <a:xfrm>
            <a:off x="3924300" y="1924927"/>
            <a:ext cx="4495800" cy="830997"/>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Sketch Mr. Twit with a focus  on his disgusting beard. You may choose to use the style of the drawing below or create your own style. You are only allowed a piece of paper and drawing pencils.</a:t>
            </a:r>
            <a:endParaRPr lang="en-US" sz="1200" dirty="0">
              <a:latin typeface="Comic Sans MS" pitchFamily="66" charset="0"/>
            </a:endParaRPr>
          </a:p>
        </p:txBody>
      </p:sp>
      <p:pic>
        <p:nvPicPr>
          <p:cNvPr id="2050" name="Picture 2" descr="https://encrypted-tbn2.gstatic.com/images?q=tbn:ANd9GcTOllu0uX7RAZoH78ZBMELO-so4UwU27FyIYMkT89DbnTN96AKVM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65127">
            <a:off x="7073022" y="5238329"/>
            <a:ext cx="1765731" cy="118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311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4</a:t>
            </a:r>
            <a:br>
              <a:rPr lang="en-US" dirty="0" smtClean="0">
                <a:latin typeface="Freestyle Script" pitchFamily="66" charset="0"/>
              </a:rPr>
            </a:br>
            <a:r>
              <a:rPr lang="en-US" dirty="0" smtClean="0">
                <a:latin typeface="Freestyle Script" pitchFamily="66" charset="0"/>
              </a:rPr>
              <a:t>Hot-Seat the frog</a:t>
            </a:r>
            <a:endParaRPr lang="en-US" dirty="0">
              <a:latin typeface="Freestyle Script" pitchFamily="66" charset="0"/>
            </a:endParaRPr>
          </a:p>
        </p:txBody>
      </p:sp>
      <p:pic>
        <p:nvPicPr>
          <p:cNvPr id="4100" name="Picture 4" descr="http://www.frogsonice.com/froggy/images/animated-frog-3.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28588" y="2438399"/>
            <a:ext cx="2329611" cy="2055543"/>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2 5"/>
          <p:cNvSpPr/>
          <p:nvPr/>
        </p:nvSpPr>
        <p:spPr>
          <a:xfrm>
            <a:off x="381000" y="2971800"/>
            <a:ext cx="5486400" cy="3581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19200" y="4191000"/>
            <a:ext cx="3352800" cy="1384995"/>
          </a:xfrm>
          <a:prstGeom prst="rect">
            <a:avLst/>
          </a:prstGeom>
          <a:noFill/>
        </p:spPr>
        <p:txBody>
          <a:bodyPr wrap="square" rtlCol="0">
            <a:spAutoFit/>
          </a:bodyPr>
          <a:lstStyle/>
          <a:p>
            <a:pPr algn="ctr"/>
            <a:r>
              <a:rPr lang="en-US" sz="2800" dirty="0">
                <a:latin typeface="Freestyle Script" pitchFamily="66" charset="0"/>
              </a:rPr>
              <a:t>a</a:t>
            </a:r>
            <a:r>
              <a:rPr lang="en-US" sz="2800" dirty="0" smtClean="0">
                <a:latin typeface="Freestyle Script" pitchFamily="66" charset="0"/>
              </a:rPr>
              <a:t>ngry    upset    surprised    anxious    not amused  </a:t>
            </a:r>
          </a:p>
          <a:p>
            <a:pPr algn="ctr"/>
            <a:r>
              <a:rPr lang="en-US" sz="2800" dirty="0">
                <a:latin typeface="Freestyle Script" pitchFamily="66" charset="0"/>
              </a:rPr>
              <a:t>s</a:t>
            </a:r>
            <a:r>
              <a:rPr lang="en-US" sz="2800" dirty="0" smtClean="0">
                <a:latin typeface="Freestyle Script" pitchFamily="66" charset="0"/>
              </a:rPr>
              <a:t>cared    worried     </a:t>
            </a:r>
            <a:endParaRPr lang="en-US" sz="2800" dirty="0">
              <a:latin typeface="Freestyle Script" pitchFamily="66" charset="0"/>
            </a:endParaRPr>
          </a:p>
        </p:txBody>
      </p:sp>
      <p:sp>
        <p:nvSpPr>
          <p:cNvPr id="8" name="TextBox 7"/>
          <p:cNvSpPr txBox="1"/>
          <p:nvPr/>
        </p:nvSpPr>
        <p:spPr>
          <a:xfrm>
            <a:off x="381000" y="1752600"/>
            <a:ext cx="4495800" cy="830997"/>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The poor frog!  Stuck in a bed with Mrs. Twit. How do you think he felt? First write a list of questions you’d like to ask the frog. Then hot-seat the character, tell everyone how you felt…</a:t>
            </a:r>
            <a:endParaRPr lang="en-US" sz="1200" dirty="0">
              <a:latin typeface="Comic Sans MS" pitchFamily="66" charset="0"/>
            </a:endParaRPr>
          </a:p>
        </p:txBody>
      </p:sp>
    </p:spTree>
    <p:extLst>
      <p:ext uri="{BB962C8B-B14F-4D97-AF65-F5344CB8AC3E}">
        <p14:creationId xmlns:p14="http://schemas.microsoft.com/office/powerpoint/2010/main" val="1136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5</a:t>
            </a:r>
            <a:br>
              <a:rPr lang="en-US" dirty="0" smtClean="0">
                <a:latin typeface="Freestyle Script" pitchFamily="66" charset="0"/>
              </a:rPr>
            </a:br>
            <a:r>
              <a:rPr lang="en-US" dirty="0" smtClean="0">
                <a:latin typeface="Freestyle Script" pitchFamily="66" charset="0"/>
              </a:rPr>
              <a:t>Create a new receipe for Mr. Twit’s dinner</a:t>
            </a:r>
            <a:endParaRPr lang="en-US" dirty="0">
              <a:latin typeface="Freestyle Script" pitchFamily="66" charset="0"/>
            </a:endParaRPr>
          </a:p>
        </p:txBody>
      </p:sp>
      <p:sp>
        <p:nvSpPr>
          <p:cNvPr id="4" name="TextBox 3"/>
          <p:cNvSpPr txBox="1"/>
          <p:nvPr/>
        </p:nvSpPr>
        <p:spPr>
          <a:xfrm>
            <a:off x="4267200" y="1607800"/>
            <a:ext cx="4495800" cy="1384995"/>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Eurgh! Mr. Twit did NOT like worm spaghetti. Can you write him a recipe for a tastier dish? Or if you don’t think he deserves it, perhaps you’ll choose to create him an even more revolting dish…</a:t>
            </a:r>
          </a:p>
          <a:p>
            <a:endParaRPr lang="en-US" sz="1200" dirty="0">
              <a:latin typeface="Comic Sans MS" pitchFamily="66" charset="0"/>
            </a:endParaRPr>
          </a:p>
          <a:p>
            <a:r>
              <a:rPr lang="en-US" sz="1200" dirty="0" smtClean="0">
                <a:latin typeface="Comic Sans MS" pitchFamily="66" charset="0"/>
              </a:rPr>
              <a:t>Make sure you write a list of ingredients and a method (instructions).</a:t>
            </a:r>
            <a:endParaRPr lang="en-US" sz="1200" dirty="0">
              <a:latin typeface="Comic Sans MS" pitchFamily="66" charset="0"/>
            </a:endParaRPr>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9086" t="26154" r="36070" b="13105"/>
          <a:stretch/>
        </p:blipFill>
        <p:spPr bwMode="auto">
          <a:xfrm rot="21349784">
            <a:off x="692405" y="2247493"/>
            <a:ext cx="1931358" cy="4443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i384.photobucket.com/albums/oo284/octoberlicious/pbmdpt_worms-with-Oozing-Eyeball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62299">
            <a:off x="1964931" y="1622757"/>
            <a:ext cx="1686672" cy="1120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raiseandbutter.files.wordpress.com/2010/06/truffles.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93606">
            <a:off x="7064876" y="4935895"/>
            <a:ext cx="1719409" cy="16699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4861" t="19471" r="50757" b="22067"/>
          <a:stretch/>
        </p:blipFill>
        <p:spPr bwMode="auto">
          <a:xfrm>
            <a:off x="3516923" y="3211405"/>
            <a:ext cx="3651908" cy="3491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733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6</a:t>
            </a:r>
            <a:br>
              <a:rPr lang="en-US" dirty="0" smtClean="0">
                <a:latin typeface="Freestyle Script" pitchFamily="66" charset="0"/>
              </a:rPr>
            </a:br>
            <a:r>
              <a:rPr lang="en-US" dirty="0" smtClean="0">
                <a:latin typeface="Freestyle Script" pitchFamily="66" charset="0"/>
              </a:rPr>
              <a:t>Design your own nasty trick</a:t>
            </a:r>
            <a:endParaRPr lang="en-US" dirty="0">
              <a:latin typeface="Freestyle Script" pitchFamily="66" charset="0"/>
            </a:endParaRPr>
          </a:p>
        </p:txBody>
      </p:sp>
      <p:pic>
        <p:nvPicPr>
          <p:cNvPr id="7170" name="Picture 2" descr="http://andydaly.files.wordpress.com/2011/04/quentin-blake-twit_1000076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12" y="4371499"/>
            <a:ext cx="3543300" cy="22184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7400" y="1752600"/>
            <a:ext cx="2743200" cy="1200329"/>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Mr. and Mrs. Twit play some nasty tricks on each other. Are you more or less evil than then The Twits? </a:t>
            </a:r>
          </a:p>
          <a:p>
            <a:endParaRPr lang="en-US" sz="1200" dirty="0">
              <a:latin typeface="Comic Sans MS" pitchFamily="66" charset="0"/>
            </a:endParaRPr>
          </a:p>
          <a:p>
            <a:r>
              <a:rPr lang="en-US" sz="1200" dirty="0" smtClean="0">
                <a:latin typeface="Comic Sans MS" pitchFamily="66" charset="0"/>
              </a:rPr>
              <a:t>Find out by designing the worst trick you can think of… </a:t>
            </a:r>
            <a:endParaRPr lang="en-US" sz="1200" dirty="0">
              <a:latin typeface="Comic Sans MS" pitchFamily="66" charset="0"/>
            </a:endParaRPr>
          </a:p>
        </p:txBody>
      </p:sp>
      <p:pic>
        <p:nvPicPr>
          <p:cNvPr id="2050" name="Picture 2" descr="http://kwikblog.kwikmed.com/wp-content/uploads/2013/01/Evil-scal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56375">
            <a:off x="5572611" y="4381960"/>
            <a:ext cx="3019450" cy="2016993"/>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2 5"/>
          <p:cNvSpPr/>
          <p:nvPr/>
        </p:nvSpPr>
        <p:spPr>
          <a:xfrm>
            <a:off x="-54510" y="1423838"/>
            <a:ext cx="5486400" cy="3581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88255" y="2590800"/>
            <a:ext cx="3352800" cy="1384995"/>
          </a:xfrm>
          <a:prstGeom prst="rect">
            <a:avLst/>
          </a:prstGeom>
          <a:noFill/>
        </p:spPr>
        <p:txBody>
          <a:bodyPr wrap="square" rtlCol="0">
            <a:spAutoFit/>
          </a:bodyPr>
          <a:lstStyle/>
          <a:p>
            <a:pPr algn="ctr"/>
            <a:r>
              <a:rPr lang="en-US" sz="2800" dirty="0">
                <a:latin typeface="Freestyle Script" pitchFamily="66" charset="0"/>
              </a:rPr>
              <a:t>n</a:t>
            </a:r>
            <a:r>
              <a:rPr lang="en-US" sz="2800" dirty="0" smtClean="0">
                <a:latin typeface="Freestyle Script" pitchFamily="66" charset="0"/>
              </a:rPr>
              <a:t>asty    vicious     evil    premeditated     callous</a:t>
            </a:r>
          </a:p>
          <a:p>
            <a:pPr algn="ctr"/>
            <a:r>
              <a:rPr lang="en-US" sz="2800" dirty="0">
                <a:latin typeface="Freestyle Script" pitchFamily="66" charset="0"/>
              </a:rPr>
              <a:t>h</a:t>
            </a:r>
            <a:r>
              <a:rPr lang="en-US" sz="2800" dirty="0" smtClean="0">
                <a:latin typeface="Freestyle Script" pitchFamily="66" charset="0"/>
              </a:rPr>
              <a:t>orrible    mean    </a:t>
            </a:r>
            <a:endParaRPr lang="en-US" sz="2800" dirty="0">
              <a:latin typeface="Freestyle Script" pitchFamily="66" charset="0"/>
            </a:endParaRPr>
          </a:p>
        </p:txBody>
      </p:sp>
    </p:spTree>
    <p:extLst>
      <p:ext uri="{BB962C8B-B14F-4D97-AF65-F5344CB8AC3E}">
        <p14:creationId xmlns:p14="http://schemas.microsoft.com/office/powerpoint/2010/main" val="2250114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eestyle Script" pitchFamily="66" charset="0"/>
              </a:rPr>
              <a:t>Session 7</a:t>
            </a:r>
            <a:br>
              <a:rPr lang="en-US" dirty="0" smtClean="0">
                <a:latin typeface="Freestyle Script" pitchFamily="66" charset="0"/>
              </a:rPr>
            </a:br>
            <a:r>
              <a:rPr lang="en-US" dirty="0" smtClean="0">
                <a:latin typeface="Freestyle Script" pitchFamily="66" charset="0"/>
              </a:rPr>
              <a:t>Write a play script </a:t>
            </a:r>
            <a:endParaRPr lang="en-US" dirty="0">
              <a:latin typeface="Freestyle Script" pitchFamily="66" charset="0"/>
            </a:endParaRPr>
          </a:p>
        </p:txBody>
      </p:sp>
      <p:sp>
        <p:nvSpPr>
          <p:cNvPr id="3" name="TextBox 2"/>
          <p:cNvSpPr txBox="1"/>
          <p:nvPr/>
        </p:nvSpPr>
        <p:spPr>
          <a:xfrm>
            <a:off x="4114800" y="1752600"/>
            <a:ext cx="4495800" cy="646331"/>
          </a:xfrm>
          <a:prstGeom prst="rect">
            <a:avLst/>
          </a:prstGeom>
          <a:noFill/>
          <a:ln w="38100">
            <a:solidFill>
              <a:schemeClr val="accent6">
                <a:lumMod val="50000"/>
              </a:schemeClr>
            </a:solidFill>
          </a:ln>
        </p:spPr>
        <p:txBody>
          <a:bodyPr wrap="square" rtlCol="0">
            <a:spAutoFit/>
          </a:bodyPr>
          <a:lstStyle/>
          <a:p>
            <a:r>
              <a:rPr lang="en-US" sz="1200" dirty="0" smtClean="0">
                <a:latin typeface="Comic Sans MS" pitchFamily="66" charset="0"/>
              </a:rPr>
              <a:t>Choose a chapter to turn into a play. Imagine that your play will be performed in front of a huge audience. How will you make sure it’s exciting to watch?</a:t>
            </a:r>
            <a:endParaRPr lang="en-US" sz="1200" dirty="0">
              <a:latin typeface="Comic Sans MS" pitchFamily="66" charset="0"/>
            </a:endParaRPr>
          </a:p>
        </p:txBody>
      </p:sp>
      <p:pic>
        <p:nvPicPr>
          <p:cNvPr id="4098" name="Picture 2" descr="http://www.maltainsideout.com/wp-content/uploads/2009/05/the-twit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65159">
            <a:off x="501650" y="2142541"/>
            <a:ext cx="3532434" cy="159107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625" t="17500" r="29722" b="4838"/>
          <a:stretch/>
        </p:blipFill>
        <p:spPr bwMode="auto">
          <a:xfrm>
            <a:off x="5078932" y="2620391"/>
            <a:ext cx="3531668" cy="3989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xplosion 2 5"/>
          <p:cNvSpPr/>
          <p:nvPr/>
        </p:nvSpPr>
        <p:spPr>
          <a:xfrm>
            <a:off x="381000" y="2971800"/>
            <a:ext cx="5486400" cy="3581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19200" y="4191000"/>
            <a:ext cx="3352800" cy="1384995"/>
          </a:xfrm>
          <a:prstGeom prst="rect">
            <a:avLst/>
          </a:prstGeom>
          <a:noFill/>
        </p:spPr>
        <p:txBody>
          <a:bodyPr wrap="square" rtlCol="0">
            <a:spAutoFit/>
          </a:bodyPr>
          <a:lstStyle/>
          <a:p>
            <a:pPr algn="ctr"/>
            <a:r>
              <a:rPr lang="en-US" sz="2800" dirty="0" smtClean="0">
                <a:latin typeface="Freestyle Script" pitchFamily="66" charset="0"/>
              </a:rPr>
              <a:t>play     script       actor      stage      directions          speech     perform</a:t>
            </a:r>
            <a:endParaRPr lang="en-US" sz="2800" dirty="0">
              <a:latin typeface="Freestyle Script" pitchFamily="66" charset="0"/>
            </a:endParaRPr>
          </a:p>
        </p:txBody>
      </p:sp>
    </p:spTree>
    <p:extLst>
      <p:ext uri="{BB962C8B-B14F-4D97-AF65-F5344CB8AC3E}">
        <p14:creationId xmlns:p14="http://schemas.microsoft.com/office/powerpoint/2010/main" val="208816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8889</TotalTime>
  <Words>1404</Words>
  <Application>Microsoft Office PowerPoint</Application>
  <PresentationFormat>On-screen Show (4:3)</PresentationFormat>
  <Paragraphs>133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Chiller</vt:lpstr>
      <vt:lpstr>Comic Sans MS</vt:lpstr>
      <vt:lpstr>Freestyle Script</vt:lpstr>
      <vt:lpstr>Office Theme</vt:lpstr>
      <vt:lpstr>The Twits</vt:lpstr>
      <vt:lpstr>Activity Sessions</vt:lpstr>
      <vt:lpstr>Session 1 Predict what will happen in the story</vt:lpstr>
      <vt:lpstr>Session 2 Retell Chapter 1</vt:lpstr>
      <vt:lpstr>Session 3 Draw a picture of Mr. Twit (include the disgusting food stuck in his beard)</vt:lpstr>
      <vt:lpstr>Session 4 Hot-Seat the frog</vt:lpstr>
      <vt:lpstr>Session 5 Create a new receipe for Mr. Twit’s dinner</vt:lpstr>
      <vt:lpstr>Session 6 Design your own nasty trick</vt:lpstr>
      <vt:lpstr>Session 7 Write a play script </vt:lpstr>
      <vt:lpstr>Session 8 Walking stick tangram</vt:lpstr>
      <vt:lpstr>Session 9 Health warning poster for The Shrinks</vt:lpstr>
      <vt:lpstr>Session 10 Balloon Experiment</vt:lpstr>
      <vt:lpstr>Session 11 Swag Bag Language</vt:lpstr>
      <vt:lpstr>Session 12 Make a monkey in a cage</vt:lpstr>
      <vt:lpstr>Session 13 Create a missing boys poster</vt:lpstr>
      <vt:lpstr>Session 14 Collage the Roly-Poly Bird</vt:lpstr>
      <vt:lpstr>Session 15 Research Muggle-Wump’s home country</vt:lpstr>
      <vt:lpstr>Session 16 Write a new rhyming warning</vt:lpstr>
      <vt:lpstr>Session 17 Debate whether glue was the right way to go…</vt:lpstr>
      <vt:lpstr>Session 18 Guess the act</vt:lpstr>
      <vt:lpstr>Session 19 Investigate language in Chapter 24</vt:lpstr>
      <vt:lpstr>Session 20 Which front cover is most eye-catching and why?</vt:lpstr>
      <vt:lpstr>Session 21 Change the characters</vt:lpstr>
      <vt:lpstr>Session 22 Make your own book cover</vt:lpstr>
      <vt:lpstr>Ideas for further learning…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Twits</dc:title>
  <dc:creator>H</dc:creator>
  <cp:lastModifiedBy>R&amp;N</cp:lastModifiedBy>
  <cp:revision>161</cp:revision>
  <cp:lastPrinted>2013-03-25T05:39:17Z</cp:lastPrinted>
  <dcterms:created xsi:type="dcterms:W3CDTF">2013-03-24T09:35:26Z</dcterms:created>
  <dcterms:modified xsi:type="dcterms:W3CDTF">2015-03-01T21:54:55Z</dcterms:modified>
</cp:coreProperties>
</file>